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89" r:id="rId4"/>
    <p:sldId id="287" r:id="rId5"/>
    <p:sldId id="291" r:id="rId6"/>
    <p:sldId id="269" r:id="rId7"/>
    <p:sldId id="266" r:id="rId8"/>
    <p:sldId id="271" r:id="rId9"/>
    <p:sldId id="292" r:id="rId10"/>
    <p:sldId id="274" r:id="rId11"/>
    <p:sldId id="279" r:id="rId12"/>
    <p:sldId id="294" r:id="rId13"/>
    <p:sldId id="295" r:id="rId14"/>
    <p:sldId id="296" r:id="rId15"/>
    <p:sldId id="288" r:id="rId16"/>
    <p:sldId id="286" r:id="rId17"/>
    <p:sldId id="277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010000"/>
    <a:srgbClr val="8C7F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9" autoAdjust="0"/>
    <p:restoredTop sz="94660"/>
  </p:normalViewPr>
  <p:slideViewPr>
    <p:cSldViewPr snapToGrid="0">
      <p:cViewPr varScale="1">
        <p:scale>
          <a:sx n="91" d="100"/>
          <a:sy n="91" d="100"/>
        </p:scale>
        <p:origin x="2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126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808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146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984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15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729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629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058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6746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945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75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4B0A3-DCB0-4A10-B9B4-10D9B1E84F36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F4574-0042-4A3E-9DCF-C96C3B72A5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278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4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A345005B-A4DD-4D5E-8B0A-08C223535D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905608"/>
            <a:ext cx="9144000" cy="4961792"/>
          </a:xfrm>
        </p:spPr>
        <p:txBody>
          <a:bodyPr>
            <a:normAutofit fontScale="92500"/>
          </a:bodyPr>
          <a:lstStyle/>
          <a:p>
            <a:r>
              <a:rPr lang="en-US" altLang="ko-KR" sz="3900" dirty="0"/>
              <a:t>OpenCV Project 2</a:t>
            </a:r>
          </a:p>
          <a:p>
            <a:endParaRPr lang="en-US" altLang="ko-KR" sz="8000" dirty="0"/>
          </a:p>
          <a:p>
            <a:r>
              <a:rPr lang="en-US" altLang="ko-KR" sz="7100" b="1" dirty="0"/>
              <a:t>ORB</a:t>
            </a:r>
            <a:r>
              <a:rPr lang="ko-KR" altLang="en-US" sz="7100" b="1" dirty="0" err="1"/>
              <a:t>를</a:t>
            </a:r>
            <a:r>
              <a:rPr lang="ko-KR" altLang="en-US" sz="7100" b="1" dirty="0"/>
              <a:t> 이용한 문 인식</a:t>
            </a:r>
            <a:endParaRPr lang="en-US" altLang="ko-KR" sz="7100" b="1" dirty="0"/>
          </a:p>
          <a:p>
            <a:endParaRPr lang="en-US" altLang="ko-KR" sz="8000" dirty="0"/>
          </a:p>
          <a:p>
            <a:endParaRPr lang="en-US" altLang="ko-KR" dirty="0"/>
          </a:p>
          <a:p>
            <a:r>
              <a:rPr lang="en-US" altLang="ko-KR" dirty="0"/>
              <a:t>2019/01/25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829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95" y="259338"/>
            <a:ext cx="7758109" cy="1138895"/>
          </a:xfrm>
        </p:spPr>
        <p:txBody>
          <a:bodyPr>
            <a:normAutofit/>
          </a:bodyPr>
          <a:lstStyle/>
          <a:p>
            <a:r>
              <a:rPr lang="en-US" altLang="ko-KR" sz="4000" b="1" spc="50" dirty="0">
                <a:solidFill>
                  <a:srgbClr val="1F4E79"/>
                </a:solidFill>
                <a:ea typeface="나눔스퀘어" panose="020B0600000101010101" pitchFamily="50" charset="-127"/>
              </a:rPr>
              <a:t>Algorithm</a:t>
            </a:r>
            <a:r>
              <a:rPr lang="en-US" altLang="ko-KR" sz="40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 - </a:t>
            </a:r>
            <a:r>
              <a:rPr lang="en-US" altLang="ko-KR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3. Image matching</a:t>
            </a:r>
            <a:endParaRPr lang="ko-KR" altLang="en-US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5346642C-964C-3543-82AF-1E581E8F82C5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4BDE3B2-27DD-7F41-9053-D1BBB83DA149}"/>
                  </a:ext>
                </a:extLst>
              </p:cNvPr>
              <p:cNvSpPr txBox="1"/>
              <p:nvPr/>
            </p:nvSpPr>
            <p:spPr>
              <a:xfrm>
                <a:off x="574916" y="1440981"/>
                <a:ext cx="11731734" cy="44796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kumimoji="1" lang="en-US" altLang="ko-KR" sz="1100" b="1" dirty="0"/>
              </a:p>
              <a:p>
                <a:r>
                  <a:rPr kumimoji="1" lang="en-US" altLang="ko-KR" sz="2400" b="1" dirty="0"/>
                  <a:t>1. Input</a:t>
                </a:r>
                <a:r>
                  <a:rPr kumimoji="1" lang="ko-KR" altLang="en-US" sz="2400" b="1" dirty="0"/>
                  <a:t>영상과 </a:t>
                </a:r>
                <a:r>
                  <a:rPr kumimoji="1" lang="en-US" altLang="ko-KR" sz="2400" b="1" dirty="0"/>
                  <a:t>DB</a:t>
                </a:r>
                <a:r>
                  <a:rPr kumimoji="1" lang="ko-KR" altLang="en-US" sz="2400" b="1" dirty="0"/>
                  <a:t>영상 특징 매칭                          </a:t>
                </a:r>
                <a:r>
                  <a:rPr kumimoji="1" lang="en-US" altLang="ko-KR" sz="1200" dirty="0">
                    <a:solidFill>
                      <a:srgbClr val="FF0000"/>
                    </a:solidFill>
                  </a:rPr>
                  <a:t>* (</a:t>
                </a:r>
                <a:r>
                  <a:rPr kumimoji="1" lang="ko-KR" altLang="en-US" sz="1200" dirty="0">
                    <a:solidFill>
                      <a:srgbClr val="FF0000"/>
                    </a:solidFill>
                  </a:rPr>
                  <a:t>한 </a:t>
                </a:r>
                <a:r>
                  <a:rPr kumimoji="1" lang="en-US" altLang="ko-KR" sz="1200" dirty="0">
                    <a:solidFill>
                      <a:srgbClr val="FF0000"/>
                    </a:solidFill>
                  </a:rPr>
                  <a:t>frame</a:t>
                </a:r>
                <a:r>
                  <a:rPr kumimoji="1" lang="ko-KR" altLang="en-US" sz="1200" dirty="0">
                    <a:solidFill>
                      <a:srgbClr val="FF0000"/>
                    </a:solidFill>
                  </a:rPr>
                  <a:t>당 한 개의 </a:t>
                </a:r>
                <a:r>
                  <a:rPr kumimoji="1" lang="en-US" altLang="ko-KR" sz="1200" dirty="0">
                    <a:solidFill>
                      <a:srgbClr val="FF0000"/>
                    </a:solidFill>
                  </a:rPr>
                  <a:t>DB</a:t>
                </a:r>
                <a:r>
                  <a:rPr kumimoji="1" lang="ko-KR" altLang="en-US" sz="1200" dirty="0">
                    <a:solidFill>
                      <a:srgbClr val="FF0000"/>
                    </a:solidFill>
                  </a:rPr>
                  <a:t>만 비교함으로써 처리속도 향상</a:t>
                </a:r>
                <a:r>
                  <a:rPr kumimoji="1" lang="en-US" altLang="ko-KR" sz="1200" dirty="0">
                    <a:solidFill>
                      <a:srgbClr val="FF0000"/>
                    </a:solidFill>
                  </a:rPr>
                  <a:t>)</a:t>
                </a:r>
                <a:endParaRPr kumimoji="1" lang="en-US" altLang="ko-KR" sz="2400" b="1" dirty="0"/>
              </a:p>
              <a:p>
                <a:endParaRPr kumimoji="1" lang="en-US" altLang="ko-KR" sz="900" dirty="0"/>
              </a:p>
              <a:p>
                <a:r>
                  <a:rPr kumimoji="1" lang="en-US" altLang="ko-KR" sz="2400" dirty="0"/>
                  <a:t>  </a:t>
                </a:r>
                <a:r>
                  <a:rPr kumimoji="1" lang="en-US" altLang="ko-KR" sz="2000" dirty="0"/>
                  <a:t>- </a:t>
                </a:r>
                <a:r>
                  <a:rPr kumimoji="1" lang="ko-KR" altLang="en-US" sz="2000" dirty="0" err="1"/>
                  <a:t>특징점</a:t>
                </a:r>
                <a:r>
                  <a:rPr kumimoji="1" lang="ko-KR" altLang="en-US" sz="2000" dirty="0"/>
                  <a:t> 매칭 </a:t>
                </a:r>
                <a:r>
                  <a:rPr kumimoji="1" lang="en-US" altLang="ko-KR" sz="2000" dirty="0"/>
                  <a:t>: OpenCV </a:t>
                </a:r>
                <a:r>
                  <a:rPr kumimoji="1" lang="ko-KR" altLang="en-US" sz="2000" dirty="0"/>
                  <a:t>내장 </a:t>
                </a:r>
                <a:r>
                  <a:rPr kumimoji="1" lang="en-US" altLang="ko-KR" sz="2000" dirty="0" err="1"/>
                  <a:t>Knnmatch</a:t>
                </a:r>
                <a:r>
                  <a:rPr kumimoji="1" lang="en-US" altLang="ko-KR" sz="2000" dirty="0"/>
                  <a:t> Function </a:t>
                </a:r>
                <a:r>
                  <a:rPr kumimoji="1" lang="ko-KR" altLang="en-US" sz="2000" dirty="0"/>
                  <a:t>사용</a:t>
                </a:r>
                <a:endParaRPr kumimoji="1" lang="en-US" altLang="ko-KR" sz="2000" dirty="0"/>
              </a:p>
              <a:p>
                <a:endParaRPr kumimoji="1" lang="en-US" altLang="ko-KR" sz="800" dirty="0">
                  <a:solidFill>
                    <a:srgbClr val="FF0000"/>
                  </a:solidFill>
                </a:endParaRPr>
              </a:p>
              <a:p>
                <a:r>
                  <a:rPr kumimoji="1" lang="en-US" altLang="ko-KR" sz="2000" dirty="0">
                    <a:solidFill>
                      <a:srgbClr val="FF0000"/>
                    </a:solidFill>
                  </a:rPr>
                  <a:t>     </a:t>
                </a:r>
                <a:r>
                  <a:rPr kumimoji="1" lang="en-US" altLang="ko-KR" sz="2000" dirty="0" err="1"/>
                  <a:t>Knnmatch</a:t>
                </a:r>
                <a:r>
                  <a:rPr kumimoji="1" lang="en-US" altLang="ko-KR" sz="2000" dirty="0"/>
                  <a:t> Function : </a:t>
                </a:r>
                <a:r>
                  <a:rPr kumimoji="1" lang="ko-KR" altLang="en-US" sz="2000" dirty="0"/>
                  <a:t>한 특징 당 </a:t>
                </a:r>
                <a:r>
                  <a:rPr kumimoji="1" lang="en-US" altLang="ko-KR" sz="2000" dirty="0"/>
                  <a:t>K</a:t>
                </a:r>
                <a:r>
                  <a:rPr kumimoji="1" lang="ko-KR" altLang="en-US" sz="2000" dirty="0"/>
                  <a:t>개의 매칭 쌍을 생성</a:t>
                </a:r>
                <a:r>
                  <a:rPr kumimoji="1" lang="en-US" altLang="ko-KR" sz="2000" dirty="0"/>
                  <a:t>, Good match </a:t>
                </a:r>
                <a:r>
                  <a:rPr kumimoji="1" lang="ko-KR" altLang="en-US" sz="2000" dirty="0"/>
                  <a:t>판별에 유리</a:t>
                </a:r>
                <a:endParaRPr kumimoji="1" lang="en-US" altLang="ko-KR" sz="1200" dirty="0">
                  <a:solidFill>
                    <a:srgbClr val="FF0000"/>
                  </a:solidFill>
                </a:endParaRPr>
              </a:p>
              <a:p>
                <a:endParaRPr kumimoji="1" lang="en-US" altLang="ko-KR" sz="2400" b="1" dirty="0"/>
              </a:p>
              <a:p>
                <a:endParaRPr kumimoji="1" lang="en-US" altLang="ko-KR" sz="2400" b="1" dirty="0"/>
              </a:p>
              <a:p>
                <a:r>
                  <a:rPr kumimoji="1" lang="en-US" altLang="ko-KR" sz="2400" b="1" dirty="0"/>
                  <a:t>2. Good match </a:t>
                </a:r>
                <a:r>
                  <a:rPr kumimoji="1" lang="ko-KR" altLang="en-US" sz="2400" b="1" dirty="0"/>
                  <a:t>판별 및 영상 간 유사성 비교 </a:t>
                </a:r>
                <a:endParaRPr kumimoji="1" lang="en-US" altLang="ko-KR" sz="2400" b="1" dirty="0"/>
              </a:p>
              <a:p>
                <a:endParaRPr kumimoji="1" lang="en-US" altLang="ko-KR" sz="800" b="1" dirty="0"/>
              </a:p>
              <a:p>
                <a:r>
                  <a:rPr kumimoji="1" lang="en-US" altLang="ko-KR" sz="2000" dirty="0"/>
                  <a:t>    – NNDR (Nearest neighbor distance ratio) </a:t>
                </a:r>
                <a:r>
                  <a:rPr kumimoji="1" lang="ko-KR" altLang="en-US" sz="2000" dirty="0"/>
                  <a:t>이용</a:t>
                </a:r>
                <a:endParaRPr kumimoji="1" lang="en-US" altLang="ko-KR" sz="2000" dirty="0"/>
              </a:p>
              <a:p>
                <a:r>
                  <a:rPr kumimoji="1" lang="en-US" altLang="ko-KR" sz="2000" dirty="0"/>
                  <a:t>      NNDR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𝑑𝑖𝑠𝑡𝑎𝑛𝑐𝑒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𝑡𝑜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𝑏𝑒𝑠𝑡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𝑚𝑎𝑡𝑐h</m:t>
                        </m:r>
                      </m:num>
                      <m:den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𝑑𝑖𝑠𝑡𝑎𝑛𝑐𝑒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𝑡𝑜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𝑠𝑒𝑐𝑜𝑛𝑑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𝑏𝑒𝑠𝑡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𝑚𝑎𝑡𝑐h</m:t>
                        </m:r>
                        <m:r>
                          <a:rPr kumimoji="1" lang="en-US" altLang="ko-K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kumimoji="1" lang="en-US" altLang="ko-KR" sz="2000" dirty="0"/>
                  <a:t>      (</a:t>
                </a:r>
                <a:r>
                  <a:rPr kumimoji="1" lang="en-US" altLang="ko-KR" sz="1600" dirty="0"/>
                  <a:t>NNDR </a:t>
                </a:r>
                <a:r>
                  <a:rPr kumimoji="1" lang="ko-KR" altLang="en-US" sz="1600" dirty="0"/>
                  <a:t>값이 낮을수록</a:t>
                </a:r>
                <a:r>
                  <a:rPr kumimoji="1" lang="en-US" altLang="ko-KR" sz="1600" dirty="0"/>
                  <a:t> Good match)</a:t>
                </a:r>
                <a:endParaRPr kumimoji="1" lang="en-US" altLang="ko-KR" sz="1600" b="1" dirty="0">
                  <a:solidFill>
                    <a:srgbClr val="FF0000"/>
                  </a:solidFill>
                </a:endParaRPr>
              </a:p>
              <a:p>
                <a:endParaRPr kumimoji="1" lang="en-US" altLang="ko-KR" sz="2000" dirty="0"/>
              </a:p>
              <a:p>
                <a:r>
                  <a:rPr kumimoji="1" lang="en-US" altLang="ko-KR" sz="2000" dirty="0"/>
                  <a:t>     → NNDR</a:t>
                </a:r>
                <a:r>
                  <a:rPr kumimoji="1" lang="ko-KR" altLang="en-US" sz="2000" dirty="0"/>
                  <a:t>이 </a:t>
                </a:r>
                <a:r>
                  <a:rPr kumimoji="1" lang="ko-KR" altLang="en-US" sz="2000" dirty="0" err="1"/>
                  <a:t>임계값</a:t>
                </a:r>
                <a:r>
                  <a:rPr kumimoji="1" lang="ko-KR" altLang="en-US" sz="2000" dirty="0"/>
                  <a:t> 이하일 때 </a:t>
                </a:r>
                <a:r>
                  <a:rPr kumimoji="1" lang="en-US" altLang="ko-KR" sz="2000" dirty="0"/>
                  <a:t>Good match</a:t>
                </a:r>
                <a:r>
                  <a:rPr kumimoji="1" lang="ko-KR" altLang="en-US" sz="2000" dirty="0"/>
                  <a:t>로 인지</a:t>
                </a:r>
                <a:endParaRPr kumimoji="1" lang="en-US" altLang="ko-KR" sz="2000" dirty="0"/>
              </a:p>
              <a:p>
                <a:r>
                  <a:rPr kumimoji="1" lang="en-US" altLang="ko-KR" sz="2000" dirty="0"/>
                  <a:t>     → Good match</a:t>
                </a:r>
                <a:r>
                  <a:rPr kumimoji="1" lang="ko-KR" altLang="en-US" sz="2000" dirty="0"/>
                  <a:t>가 일정 개수 이상일 때 두 영상이 유사하다고 판단</a:t>
                </a:r>
                <a:endParaRPr kumimoji="1" lang="en-US" altLang="ko-KR" sz="2000" dirty="0"/>
              </a:p>
            </p:txBody>
          </p:sp>
        </mc:Choice>
        <mc:Fallback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4BDE3B2-27DD-7F41-9053-D1BBB83DA1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916" y="1440981"/>
                <a:ext cx="11731734" cy="4479688"/>
              </a:xfrm>
              <a:prstGeom prst="rect">
                <a:avLst/>
              </a:prstGeom>
              <a:blipFill>
                <a:blip r:embed="rId3"/>
                <a:stretch>
                  <a:fillRect l="-779" b="-14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8198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5346642C-964C-3543-82AF-1E581E8F82C5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BA5A5124-F591-E74E-856E-D6518D761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95" y="259338"/>
            <a:ext cx="8711138" cy="1138895"/>
          </a:xfrm>
        </p:spPr>
        <p:txBody>
          <a:bodyPr>
            <a:normAutofit/>
          </a:bodyPr>
          <a:lstStyle/>
          <a:p>
            <a:r>
              <a:rPr lang="en-US" altLang="ko-KR" sz="40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Algorithm - </a:t>
            </a:r>
            <a:r>
              <a:rPr lang="en-US" altLang="ko-KR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3. Image matching</a:t>
            </a:r>
            <a:endParaRPr lang="ko-KR" altLang="en-US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그림 2" descr="스크린샷이(가) 표시된 사진&#10;&#10;&#10;&#10;자동 생성된 설명">
            <a:extLst>
              <a:ext uri="{FF2B5EF4-FFF2-40B4-BE49-F238E27FC236}">
                <a16:creationId xmlns:a16="http://schemas.microsoft.com/office/drawing/2014/main" id="{8E9C915E-5093-9C44-B94A-69BC95218B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68" t="19535" r="23616" b="17802"/>
          <a:stretch/>
        </p:blipFill>
        <p:spPr>
          <a:xfrm>
            <a:off x="407695" y="2096509"/>
            <a:ext cx="6572649" cy="43208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4404A0-492E-4E6F-82C8-49EC7CFF1EFD}"/>
              </a:ext>
            </a:extLst>
          </p:cNvPr>
          <p:cNvSpPr txBox="1"/>
          <p:nvPr/>
        </p:nvSpPr>
        <p:spPr>
          <a:xfrm>
            <a:off x="468655" y="1478635"/>
            <a:ext cx="11731734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solidFill>
                  <a:srgbClr val="1F4E79"/>
                </a:solidFill>
              </a:rPr>
              <a:t>Concept algorithm</a:t>
            </a:r>
          </a:p>
          <a:p>
            <a:endParaRPr kumimoji="1" lang="en-US" altLang="ko-KR" sz="2400" dirty="0"/>
          </a:p>
          <a:p>
            <a:endParaRPr kumimoji="1" lang="en-US" altLang="ko-KR" sz="11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C2C5EF0-619D-4D7F-86CB-AC4394969D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9217" y="2618229"/>
            <a:ext cx="2029616" cy="23416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98B3B0D-6E4C-4E7D-86AF-3ACDFAEEE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6787" y="2589264"/>
            <a:ext cx="2047159" cy="23685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2EE744-F9E6-47E8-9A9C-578C1C941B77}"/>
              </a:ext>
            </a:extLst>
          </p:cNvPr>
          <p:cNvSpPr txBox="1"/>
          <p:nvPr/>
        </p:nvSpPr>
        <p:spPr>
          <a:xfrm>
            <a:off x="6980344" y="5040811"/>
            <a:ext cx="55695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&lt;Yes</a:t>
            </a:r>
            <a:r>
              <a:rPr lang="ko-KR" altLang="en-US" sz="1600" dirty="0"/>
              <a:t>일 때와 </a:t>
            </a:r>
            <a:r>
              <a:rPr lang="en-US" altLang="ko-KR" sz="1600" dirty="0"/>
              <a:t>No</a:t>
            </a:r>
            <a:r>
              <a:rPr lang="ko-KR" altLang="en-US" sz="1600" dirty="0"/>
              <a:t>일 때 </a:t>
            </a:r>
            <a:r>
              <a:rPr lang="en-US" altLang="ko-KR" sz="1600" dirty="0"/>
              <a:t>Image matching </a:t>
            </a:r>
            <a:r>
              <a:rPr lang="ko-KR" altLang="en-US" sz="1600" dirty="0"/>
              <a:t>방법 비교</a:t>
            </a:r>
            <a:r>
              <a:rPr lang="en-US" altLang="ko-KR" sz="1600" dirty="0"/>
              <a:t>&gt;</a:t>
            </a:r>
            <a:endParaRPr lang="ko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D9A648-8F20-4216-8375-80667AE005E4}"/>
              </a:ext>
            </a:extLst>
          </p:cNvPr>
          <p:cNvSpPr txBox="1"/>
          <p:nvPr/>
        </p:nvSpPr>
        <p:spPr>
          <a:xfrm>
            <a:off x="7680950" y="2150025"/>
            <a:ext cx="4443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&lt;Yes&gt;                       &lt;No&gt;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8193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8684B74-FA94-7E45-A7EB-543B9C927FDA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ED4A65A5-0B84-3E4E-8893-70670556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408" y="1573305"/>
            <a:ext cx="11367184" cy="443220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 b="1" dirty="0">
                <a:solidFill>
                  <a:srgbClr val="1F4E79"/>
                </a:solidFill>
              </a:rPr>
              <a:t>  Concept algorithm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2400" b="1" dirty="0"/>
          </a:p>
          <a:p>
            <a:pPr>
              <a:lnSpc>
                <a:spcPct val="100000"/>
              </a:lnSpc>
            </a:pPr>
            <a:r>
              <a:rPr lang="en-US" altLang="ko-KR" sz="2400" b="1" dirty="0"/>
              <a:t>Print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face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image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by getting Perspective</a:t>
            </a:r>
          </a:p>
          <a:p>
            <a:pPr>
              <a:lnSpc>
                <a:spcPct val="100000"/>
              </a:lnSpc>
            </a:pPr>
            <a:endParaRPr lang="en-US" altLang="ko-KR" sz="1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</a:rPr>
              <a:t>   1. Input </a:t>
            </a:r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</a:rPr>
              <a:t>영상과 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</a:rPr>
              <a:t>DB </a:t>
            </a:r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</a:rPr>
              <a:t>영상의 특징 추출 </a:t>
            </a:r>
            <a:endParaRPr lang="en-US" altLang="ko-KR" sz="20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</a:rPr>
              <a:t>   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</a:rPr>
              <a:t>2. DB</a:t>
            </a:r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</a:rPr>
              <a:t> 영상의 특징을 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</a:rPr>
              <a:t>Input </a:t>
            </a:r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</a:rPr>
              <a:t>영상의 특징과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</a:rPr>
              <a:t>매칭</a:t>
            </a:r>
            <a:endParaRPr lang="en-US" altLang="ko-KR" sz="20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</a:rPr>
              <a:t>   </a:t>
            </a:r>
            <a:r>
              <a:rPr lang="en-US" altLang="ko-KR" sz="2000" dirty="0"/>
              <a:t>3. </a:t>
            </a:r>
            <a:r>
              <a:rPr lang="ko-KR" altLang="en-US" sz="2000" dirty="0"/>
              <a:t>매칭된 특징점들의 변화를 통해 바라보는 시점을 변환시켜주는 변환행렬 추출</a:t>
            </a:r>
            <a:endParaRPr lang="en-US" altLang="ko-KR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   4. DB</a:t>
            </a:r>
            <a:r>
              <a:rPr lang="ko-KR" altLang="en-US" sz="2000" dirty="0"/>
              <a:t> 상의 사진출력 좌표에 변환행렬을 곱해 </a:t>
            </a:r>
            <a:r>
              <a:rPr lang="en-US" altLang="ko-KR" sz="2000" dirty="0"/>
              <a:t>Input</a:t>
            </a:r>
            <a:r>
              <a:rPr lang="ko-KR" altLang="en-US" sz="2000" dirty="0"/>
              <a:t>영상에서의 사진출력 좌표 도출</a:t>
            </a:r>
            <a:endParaRPr lang="en-US" altLang="ko-KR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   5. </a:t>
            </a:r>
            <a:r>
              <a:rPr lang="ko-KR" altLang="en-US" sz="2000" dirty="0"/>
              <a:t>해당 좌표에 얼굴사진 출력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1154CFE-C3D1-4B81-83E4-35011EA09847}"/>
              </a:ext>
            </a:extLst>
          </p:cNvPr>
          <p:cNvSpPr txBox="1">
            <a:spLocks/>
          </p:cNvSpPr>
          <p:nvPr/>
        </p:nvSpPr>
        <p:spPr>
          <a:xfrm>
            <a:off x="407695" y="259338"/>
            <a:ext cx="8400745" cy="11388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Algorithm – </a:t>
            </a:r>
            <a:r>
              <a:rPr lang="en-US" altLang="ko-KR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4. Print face image on the door</a:t>
            </a:r>
            <a:endParaRPr lang="ko-KR" altLang="en-US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25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95" y="259338"/>
            <a:ext cx="7758109" cy="1138895"/>
          </a:xfrm>
        </p:spPr>
        <p:txBody>
          <a:bodyPr>
            <a:normAutofit/>
          </a:bodyPr>
          <a:lstStyle/>
          <a:p>
            <a:r>
              <a:rPr lang="en-US" altLang="ko-KR" sz="40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Algorithm - </a:t>
            </a:r>
            <a:r>
              <a:rPr lang="en-US" altLang="ko-KR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4. Print face Image on Door</a:t>
            </a:r>
            <a:r>
              <a:rPr lang="ko-KR" altLang="en-US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 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5346642C-964C-3543-82AF-1E581E8F82C5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0FA06D9-BACD-2D43-82A4-9B09762E4C84}"/>
              </a:ext>
            </a:extLst>
          </p:cNvPr>
          <p:cNvSpPr txBox="1"/>
          <p:nvPr/>
        </p:nvSpPr>
        <p:spPr>
          <a:xfrm>
            <a:off x="584582" y="1607670"/>
            <a:ext cx="984293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/>
              <a:t>사진 출력</a:t>
            </a:r>
            <a:endParaRPr kumimoji="1" lang="en-US" altLang="ko-KR" sz="2400" b="1" dirty="0"/>
          </a:p>
          <a:p>
            <a:endParaRPr kumimoji="1" lang="en-US" altLang="ko-KR" sz="2400" b="1" dirty="0"/>
          </a:p>
          <a:p>
            <a:endParaRPr kumimoji="1" lang="en-US" altLang="ko-KR" sz="800" b="1" dirty="0"/>
          </a:p>
          <a:p>
            <a:r>
              <a:rPr kumimoji="1" lang="en-US" altLang="ko-KR" sz="2000" b="1" dirty="0" err="1"/>
              <a:t>i</a:t>
            </a:r>
            <a:r>
              <a:rPr kumimoji="1" lang="en-US" altLang="ko-KR" sz="2000" b="1" dirty="0"/>
              <a:t>) </a:t>
            </a:r>
            <a:r>
              <a:rPr kumimoji="1" lang="ko-KR" altLang="en-US" sz="2000" b="1" dirty="0"/>
              <a:t>이전 </a:t>
            </a:r>
            <a:r>
              <a:rPr kumimoji="1" lang="en-US" altLang="ko-KR" sz="2000" b="1" dirty="0"/>
              <a:t>3</a:t>
            </a:r>
            <a:r>
              <a:rPr kumimoji="1" lang="ko-KR" altLang="en-US" sz="2000" b="1" dirty="0"/>
              <a:t>프레임의 </a:t>
            </a:r>
            <a:r>
              <a:rPr kumimoji="1" lang="en-US" altLang="ko-KR" sz="2000" b="1" dirty="0"/>
              <a:t>Input</a:t>
            </a:r>
            <a:r>
              <a:rPr kumimoji="1" lang="ko-KR" altLang="en-US" sz="2000" b="1" dirty="0"/>
              <a:t>영상과 </a:t>
            </a:r>
            <a:r>
              <a:rPr kumimoji="1" lang="en-US" altLang="ko-KR" sz="2000" b="1" dirty="0"/>
              <a:t>DB</a:t>
            </a:r>
            <a:r>
              <a:rPr kumimoji="1" lang="ko-KR" altLang="en-US" sz="2000" b="1" dirty="0"/>
              <a:t>영상이 연속적으로 유사하지 않을 때</a:t>
            </a:r>
            <a:endParaRPr kumimoji="1" lang="en-US" altLang="ko-KR" sz="2000" b="1" dirty="0"/>
          </a:p>
          <a:p>
            <a:endParaRPr kumimoji="1" lang="en-US" altLang="ko-KR" sz="2000" b="1" dirty="0"/>
          </a:p>
          <a:p>
            <a:endParaRPr kumimoji="1" lang="en-US" altLang="ko-KR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DB</a:t>
            </a:r>
            <a:r>
              <a:rPr kumimoji="1" lang="ko-KR" altLang="en-US" sz="2000" dirty="0"/>
              <a:t>영상과 현재 </a:t>
            </a:r>
            <a:r>
              <a:rPr kumimoji="1" lang="en-US" altLang="ko-KR" sz="2000" dirty="0"/>
              <a:t>Input frame</a:t>
            </a:r>
            <a:r>
              <a:rPr kumimoji="1" lang="ko-KR" altLang="en-US" sz="2000" dirty="0"/>
              <a:t> 간의 </a:t>
            </a:r>
            <a:r>
              <a:rPr kumimoji="1" lang="ko-KR" altLang="en-US" sz="2000" dirty="0" err="1"/>
              <a:t>특징점</a:t>
            </a:r>
            <a:r>
              <a:rPr kumimoji="1" lang="ko-KR" altLang="en-US" sz="2000" dirty="0"/>
              <a:t> 변화를</a:t>
            </a:r>
            <a:r>
              <a:rPr kumimoji="1" lang="en-US" altLang="ko-KR" sz="2000" dirty="0"/>
              <a:t> </a:t>
            </a:r>
            <a:r>
              <a:rPr kumimoji="1" lang="ko-KR" altLang="en-US" sz="2000" dirty="0"/>
              <a:t>통해</a:t>
            </a:r>
            <a:endParaRPr kumimoji="1" lang="en-US" altLang="ko-KR" sz="2000" dirty="0"/>
          </a:p>
          <a:p>
            <a:r>
              <a:rPr kumimoji="1" lang="en-US" altLang="ko-KR" sz="2000" dirty="0"/>
              <a:t>    </a:t>
            </a:r>
            <a:r>
              <a:rPr kumimoji="1" lang="ko-KR" altLang="en-US" sz="2000" dirty="0"/>
              <a:t>시점 변화를 실시간 추적하여 사진 출력</a:t>
            </a:r>
            <a:endParaRPr kumimoji="1" lang="en-US" altLang="ko-KR" sz="2000" dirty="0"/>
          </a:p>
          <a:p>
            <a:endParaRPr kumimoji="1" lang="en-US" altLang="ko-K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두 영상 간의 </a:t>
            </a:r>
            <a:r>
              <a:rPr kumimoji="1" lang="ko-KR" altLang="en-US" sz="2000" dirty="0" err="1"/>
              <a:t>특징점</a:t>
            </a:r>
            <a:r>
              <a:rPr kumimoji="1" lang="ko-KR" altLang="en-US" sz="2000" dirty="0"/>
              <a:t> 변화가 커 매칭이 안정적이지 않음</a:t>
            </a:r>
            <a:endParaRPr kumimoji="1" lang="en-US" altLang="ko-KR" sz="2000" dirty="0"/>
          </a:p>
          <a:p>
            <a:r>
              <a:rPr kumimoji="1" lang="en-US" altLang="ko-KR" sz="2400" dirty="0"/>
              <a:t>   </a:t>
            </a:r>
            <a:r>
              <a:rPr kumimoji="1" lang="en-US" altLang="ko-KR" dirty="0"/>
              <a:t>→ </a:t>
            </a:r>
            <a:r>
              <a:rPr kumimoji="1" lang="ko-KR" altLang="en-US" dirty="0"/>
              <a:t>변환행렬이 바뀌어 얼굴 사진도 흔들림</a:t>
            </a:r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31F0A9-C769-4667-95BC-E53EBF7CB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414" y="3052711"/>
            <a:ext cx="2879043" cy="275247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54377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95" y="259338"/>
            <a:ext cx="7758109" cy="1138895"/>
          </a:xfrm>
        </p:spPr>
        <p:txBody>
          <a:bodyPr>
            <a:normAutofit/>
          </a:bodyPr>
          <a:lstStyle/>
          <a:p>
            <a:r>
              <a:rPr lang="en-US" altLang="ko-KR" sz="40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Algorithm - </a:t>
            </a:r>
            <a:r>
              <a:rPr lang="en-US" altLang="ko-KR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4. Print face Image on Door</a:t>
            </a:r>
            <a:r>
              <a:rPr lang="ko-KR" altLang="en-US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 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5346642C-964C-3543-82AF-1E581E8F82C5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0FA06D9-BACD-2D43-82A4-9B09762E4C84}"/>
              </a:ext>
            </a:extLst>
          </p:cNvPr>
          <p:cNvSpPr txBox="1"/>
          <p:nvPr/>
        </p:nvSpPr>
        <p:spPr>
          <a:xfrm>
            <a:off x="584582" y="1607670"/>
            <a:ext cx="984293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/>
              <a:t>사진 출력</a:t>
            </a:r>
            <a:endParaRPr kumimoji="1" lang="en-US" altLang="ko-KR" sz="2400" b="1" dirty="0"/>
          </a:p>
          <a:p>
            <a:endParaRPr kumimoji="1" lang="en-US" altLang="ko-KR" sz="2400" b="1" dirty="0"/>
          </a:p>
          <a:p>
            <a:endParaRPr kumimoji="1" lang="en-US" altLang="ko-KR" sz="800" b="1" dirty="0"/>
          </a:p>
          <a:p>
            <a:r>
              <a:rPr kumimoji="1" lang="en-US" altLang="ko-KR" sz="2000" b="1" dirty="0"/>
              <a:t>ii) </a:t>
            </a:r>
            <a:r>
              <a:rPr kumimoji="1" lang="ko-KR" altLang="en-US" sz="2000" b="1" dirty="0"/>
              <a:t>이전 </a:t>
            </a:r>
            <a:r>
              <a:rPr kumimoji="1" lang="en-US" altLang="ko-KR" sz="2000" b="1" dirty="0"/>
              <a:t>3</a:t>
            </a:r>
            <a:r>
              <a:rPr kumimoji="1" lang="ko-KR" altLang="en-US" sz="2000" b="1" dirty="0"/>
              <a:t>프레임의 </a:t>
            </a:r>
            <a:r>
              <a:rPr kumimoji="1" lang="en-US" altLang="ko-KR" sz="2000" b="1" dirty="0"/>
              <a:t>Input</a:t>
            </a:r>
            <a:r>
              <a:rPr kumimoji="1" lang="ko-KR" altLang="en-US" sz="2000" b="1" dirty="0"/>
              <a:t>영상과 </a:t>
            </a:r>
            <a:r>
              <a:rPr kumimoji="1" lang="en-US" altLang="ko-KR" sz="2000" b="1" dirty="0"/>
              <a:t>DB</a:t>
            </a:r>
            <a:r>
              <a:rPr kumimoji="1" lang="ko-KR" altLang="en-US" sz="2000" b="1" dirty="0"/>
              <a:t>영상이 연속적으로 유사할 때</a:t>
            </a:r>
            <a:endParaRPr kumimoji="1" lang="en-US" altLang="ko-KR" sz="2000" b="1" dirty="0"/>
          </a:p>
          <a:p>
            <a:endParaRPr kumimoji="1" lang="en-US" altLang="ko-KR" sz="2000" b="1" dirty="0"/>
          </a:p>
          <a:p>
            <a:endParaRPr kumimoji="1" lang="en-US" altLang="ko-KR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직전 </a:t>
            </a:r>
            <a:r>
              <a:rPr kumimoji="1" lang="en-US" altLang="ko-KR" sz="2000" dirty="0"/>
              <a:t>Input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frame</a:t>
            </a:r>
            <a:r>
              <a:rPr kumimoji="1" lang="ko-KR" altLang="en-US" sz="2000" dirty="0"/>
              <a:t>과 현재 </a:t>
            </a:r>
            <a:r>
              <a:rPr kumimoji="1" lang="en-US" altLang="ko-KR" sz="2000" dirty="0"/>
              <a:t>Input frame</a:t>
            </a:r>
            <a:r>
              <a:rPr kumimoji="1" lang="ko-KR" altLang="en-US" sz="2000" dirty="0"/>
              <a:t> 간의 </a:t>
            </a:r>
            <a:r>
              <a:rPr kumimoji="1" lang="ko-KR" altLang="en-US" sz="2000" dirty="0" err="1"/>
              <a:t>특징점</a:t>
            </a:r>
            <a:r>
              <a:rPr kumimoji="1" lang="ko-KR" altLang="en-US" sz="2000" dirty="0"/>
              <a:t> 변화를</a:t>
            </a:r>
            <a:endParaRPr kumimoji="1" lang="en-US" altLang="ko-KR" sz="2000" dirty="0"/>
          </a:p>
          <a:p>
            <a:r>
              <a:rPr kumimoji="1" lang="en-US" altLang="ko-KR" sz="2000" dirty="0"/>
              <a:t>   </a:t>
            </a:r>
            <a:r>
              <a:rPr kumimoji="1" lang="ko-KR" altLang="en-US" sz="2000" dirty="0"/>
              <a:t>통해 시점 변화를 누적하여 추적</a:t>
            </a:r>
            <a:endParaRPr kumimoji="1" lang="en-US" altLang="ko-KR" sz="2000" dirty="0"/>
          </a:p>
          <a:p>
            <a:endParaRPr kumimoji="1" lang="en-US" altLang="ko-K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두 영상</a:t>
            </a:r>
            <a:r>
              <a:rPr kumimoji="1" lang="en-US" altLang="ko-KR" sz="2000" dirty="0"/>
              <a:t> </a:t>
            </a:r>
            <a:r>
              <a:rPr kumimoji="1" lang="ko-KR" altLang="en-US" sz="2000" dirty="0"/>
              <a:t>간 특징점의 변화가 작아 더 정확한 매칭 가능</a:t>
            </a:r>
            <a:endParaRPr kumimoji="1" lang="en-US" altLang="ko-KR" sz="2000" dirty="0"/>
          </a:p>
          <a:p>
            <a:r>
              <a:rPr kumimoji="1" lang="en-US" altLang="ko-KR" sz="2000" dirty="0"/>
              <a:t>   </a:t>
            </a:r>
            <a:r>
              <a:rPr kumimoji="1" lang="ko-KR" altLang="en-US" sz="2000" dirty="0"/>
              <a:t> </a:t>
            </a:r>
            <a:r>
              <a:rPr kumimoji="1" lang="ko-KR" altLang="en-US" dirty="0"/>
              <a:t>→ 얼굴 사진의 흔들림 보정</a:t>
            </a:r>
            <a:endParaRPr kumimoji="1"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CE5B464-0DEF-400B-90BA-2519DB693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8658" y="3069379"/>
            <a:ext cx="2765422" cy="27362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21322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5346642C-964C-3543-82AF-1E581E8F82C5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42ECF2BB-7F96-694A-BECD-74C949EA9B83}"/>
              </a:ext>
            </a:extLst>
          </p:cNvPr>
          <p:cNvSpPr txBox="1">
            <a:spLocks/>
          </p:cNvSpPr>
          <p:nvPr/>
        </p:nvSpPr>
        <p:spPr>
          <a:xfrm>
            <a:off x="407695" y="259338"/>
            <a:ext cx="7758109" cy="11388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Conclusion 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result">
            <a:hlinkClick r:id="" action="ppaction://media"/>
            <a:extLst>
              <a:ext uri="{FF2B5EF4-FFF2-40B4-BE49-F238E27FC236}">
                <a16:creationId xmlns:a16="http://schemas.microsoft.com/office/drawing/2014/main" id="{0A445D1E-A07B-E644-AA37-E96659E429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4581" y="2231597"/>
            <a:ext cx="3648373" cy="41943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DD0E99-EADF-45E7-813F-0D1EC9B82B11}"/>
              </a:ext>
            </a:extLst>
          </p:cNvPr>
          <p:cNvSpPr txBox="1"/>
          <p:nvPr/>
        </p:nvSpPr>
        <p:spPr>
          <a:xfrm>
            <a:off x="584582" y="1607670"/>
            <a:ext cx="984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/>
              <a:t>결과 영상</a:t>
            </a:r>
            <a:endParaRPr kumimoji="1" lang="en-US" altLang="ko-KR" sz="2400" b="1" dirty="0"/>
          </a:p>
        </p:txBody>
      </p:sp>
    </p:spTree>
    <p:extLst>
      <p:ext uri="{BB962C8B-B14F-4D97-AF65-F5344CB8AC3E}">
        <p14:creationId xmlns:p14="http://schemas.microsoft.com/office/powerpoint/2010/main" val="112616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5346642C-964C-3543-82AF-1E581E8F82C5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42ECF2BB-7F96-694A-BECD-74C949EA9B83}"/>
              </a:ext>
            </a:extLst>
          </p:cNvPr>
          <p:cNvSpPr txBox="1">
            <a:spLocks/>
          </p:cNvSpPr>
          <p:nvPr/>
        </p:nvSpPr>
        <p:spPr>
          <a:xfrm>
            <a:off x="407695" y="259338"/>
            <a:ext cx="7758109" cy="11388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Conclusion 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53FF3A-9BDD-FE4D-9ADC-93F5C75DFC65}"/>
              </a:ext>
            </a:extLst>
          </p:cNvPr>
          <p:cNvSpPr txBox="1"/>
          <p:nvPr/>
        </p:nvSpPr>
        <p:spPr>
          <a:xfrm>
            <a:off x="390114" y="1719811"/>
            <a:ext cx="11411772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400" b="1" dirty="0"/>
              <a:t>개선사항</a:t>
            </a:r>
            <a:endParaRPr kumimoji="1" lang="en-US" altLang="ko-KR" sz="2400" b="1" dirty="0"/>
          </a:p>
          <a:p>
            <a:endParaRPr kumimoji="1" lang="en-US" altLang="ko-KR" sz="900" dirty="0"/>
          </a:p>
          <a:p>
            <a:r>
              <a:rPr kumimoji="1" lang="en-US" altLang="ko-KR" sz="2000" dirty="0"/>
              <a:t>- Feature tracking</a:t>
            </a:r>
            <a:r>
              <a:rPr kumimoji="1" lang="ko-KR" altLang="en-US" sz="2000" dirty="0"/>
              <a:t> 구현 </a:t>
            </a:r>
            <a:endParaRPr kumimoji="1" lang="en-US" altLang="ko-KR" sz="2000" dirty="0"/>
          </a:p>
          <a:p>
            <a:r>
              <a:rPr kumimoji="1" lang="en-US" altLang="ko-KR" sz="2000" dirty="0"/>
              <a:t>  =&gt; computation </a:t>
            </a:r>
            <a:r>
              <a:rPr kumimoji="1" lang="ko-KR" altLang="en-US" sz="2000" dirty="0"/>
              <a:t>속도 단축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프로그램의 안정성 ↑</a:t>
            </a:r>
            <a:endParaRPr kumimoji="1" lang="en-US" altLang="ko-KR" sz="2000" dirty="0"/>
          </a:p>
          <a:p>
            <a:endParaRPr kumimoji="1" lang="en-US" altLang="ko-KR" sz="2000" dirty="0"/>
          </a:p>
          <a:p>
            <a:pPr marL="342900" indent="-342900">
              <a:buFontTx/>
              <a:buChar char="-"/>
            </a:pPr>
            <a:r>
              <a:rPr kumimoji="1" lang="en-US" altLang="ko-KR" sz="2000" dirty="0"/>
              <a:t>DB</a:t>
            </a:r>
            <a:r>
              <a:rPr kumimoji="1" lang="ko-KR" altLang="en-US" sz="2000" dirty="0"/>
              <a:t> 개수가 클 때 효과적인 </a:t>
            </a:r>
            <a:r>
              <a:rPr kumimoji="1" lang="en-US" altLang="ko-KR" sz="2000" dirty="0"/>
              <a:t>DB </a:t>
            </a:r>
            <a:r>
              <a:rPr kumimoji="1" lang="ko-KR" altLang="en-US" sz="2000" dirty="0"/>
              <a:t>정리 방법과 비교 방법 구현</a:t>
            </a:r>
            <a:endParaRPr kumimoji="1" lang="en-US" altLang="ko-KR" sz="2000" dirty="0"/>
          </a:p>
          <a:p>
            <a:pPr marL="342900" indent="-342900">
              <a:buFontTx/>
              <a:buChar char="-"/>
            </a:pPr>
            <a:endParaRPr kumimoji="1" lang="en-US" altLang="ko-KR" sz="2400" dirty="0"/>
          </a:p>
          <a:p>
            <a:endParaRPr kumimoji="1" lang="en-US" altLang="ko-K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400" b="1" dirty="0"/>
              <a:t>기대사항</a:t>
            </a:r>
            <a:endParaRPr kumimoji="1" lang="en-US" altLang="ko-KR" sz="2400" b="1" dirty="0"/>
          </a:p>
          <a:p>
            <a:endParaRPr kumimoji="1" lang="en-US" altLang="ko-KR" sz="2400" dirty="0"/>
          </a:p>
          <a:p>
            <a:pPr marL="342900" indent="-342900">
              <a:buFontTx/>
              <a:buChar char="-"/>
            </a:pPr>
            <a:r>
              <a:rPr kumimoji="1" lang="ko-KR" altLang="en-US" sz="2000" dirty="0"/>
              <a:t>얼굴 사진 뿐만 아니라 더 다양한 정보를 출력하고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장소의 폭도 넓힌다면</a:t>
            </a:r>
            <a:endParaRPr kumimoji="1" lang="en-US" altLang="ko-KR" sz="2000" dirty="0"/>
          </a:p>
          <a:p>
            <a:r>
              <a:rPr kumimoji="1" lang="en-US" altLang="ko-KR" sz="2000" dirty="0"/>
              <a:t>   </a:t>
            </a:r>
            <a:r>
              <a:rPr kumimoji="1" lang="ko-KR" altLang="en-US" sz="2000" dirty="0"/>
              <a:t> 교내에서 유용하게 사용 가능 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89040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1535" y="2532618"/>
            <a:ext cx="2863054" cy="1138895"/>
          </a:xfrm>
        </p:spPr>
        <p:txBody>
          <a:bodyPr>
            <a:normAutofit/>
          </a:bodyPr>
          <a:lstStyle/>
          <a:p>
            <a:r>
              <a:rPr lang="en-US" altLang="ko-KR" sz="6600" b="1" spc="50" dirty="0">
                <a:ln w="12700">
                  <a:solidFill>
                    <a:schemeClr val="accent1">
                      <a:lumMod val="75000"/>
                    </a:schemeClr>
                  </a:solidFill>
                </a:ln>
                <a:solidFill>
                  <a:srgbClr val="010000"/>
                </a:solidFill>
                <a:ea typeface="나눔스퀘어" panose="020B0600000101010101" pitchFamily="50" charset="-127"/>
              </a:rPr>
              <a:t>Q &amp; A</a:t>
            </a:r>
            <a:endParaRPr lang="ko-KR" altLang="en-US" sz="6600" dirty="0">
              <a:ln w="12700">
                <a:solidFill>
                  <a:schemeClr val="accent1">
                    <a:lumMod val="75000"/>
                  </a:schemeClr>
                </a:solidFill>
              </a:ln>
              <a:solidFill>
                <a:srgbClr val="01000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pic>
        <p:nvPicPr>
          <p:cNvPr id="6" name="그래픽 5" descr="전구">
            <a:extLst>
              <a:ext uri="{FF2B5EF4-FFF2-40B4-BE49-F238E27FC236}">
                <a16:creationId xmlns:a16="http://schemas.microsoft.com/office/drawing/2014/main" id="{33985E11-4E91-124F-885B-8423166656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01481" y="2648610"/>
            <a:ext cx="896383" cy="89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474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8934454" y="0"/>
            <a:ext cx="3278966" cy="68675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5790" y="2814535"/>
            <a:ext cx="2074414" cy="588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3200" b="1" dirty="0">
                <a:solidFill>
                  <a:srgbClr val="3310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 </a:t>
            </a:r>
            <a:endParaRPr lang="ko-KR" altLang="en-US" sz="3200" b="1" dirty="0">
              <a:solidFill>
                <a:srgbClr val="33105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38" name="직선 연결선 137"/>
          <p:cNvCxnSpPr/>
          <p:nvPr/>
        </p:nvCxnSpPr>
        <p:spPr>
          <a:xfrm rot="16200000">
            <a:off x="1873303" y="2429645"/>
            <a:ext cx="0" cy="219537"/>
          </a:xfrm>
          <a:prstGeom prst="line">
            <a:avLst/>
          </a:prstGeom>
          <a:ln w="8255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/>
          <p:nvPr/>
        </p:nvCxnSpPr>
        <p:spPr>
          <a:xfrm rot="16200000">
            <a:off x="1873303" y="3548523"/>
            <a:ext cx="0" cy="219537"/>
          </a:xfrm>
          <a:prstGeom prst="line">
            <a:avLst/>
          </a:prstGeom>
          <a:ln w="8255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타원 146"/>
          <p:cNvSpPr/>
          <p:nvPr/>
        </p:nvSpPr>
        <p:spPr>
          <a:xfrm>
            <a:off x="5000609" y="-877090"/>
            <a:ext cx="1670862" cy="1670862"/>
          </a:xfrm>
          <a:prstGeom prst="ellipse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8" name="직선 연결선 147"/>
          <p:cNvCxnSpPr/>
          <p:nvPr/>
        </p:nvCxnSpPr>
        <p:spPr>
          <a:xfrm>
            <a:off x="5858560" y="629141"/>
            <a:ext cx="1" cy="6388878"/>
          </a:xfrm>
          <a:prstGeom prst="line">
            <a:avLst/>
          </a:prstGeom>
          <a:ln w="82550" cap="sq">
            <a:solidFill>
              <a:schemeClr val="accent1">
                <a:lumMod val="60000"/>
                <a:lumOff val="4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모서리가 둥근 직사각형 148"/>
          <p:cNvSpPr/>
          <p:nvPr/>
        </p:nvSpPr>
        <p:spPr>
          <a:xfrm>
            <a:off x="3729078" y="793772"/>
            <a:ext cx="1895774" cy="1848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7" name="모서리가 둥근 직사각형 149">
            <a:extLst>
              <a:ext uri="{FF2B5EF4-FFF2-40B4-BE49-F238E27FC236}">
                <a16:creationId xmlns:a16="http://schemas.microsoft.com/office/drawing/2014/main" id="{05439DEE-F843-48BB-9440-4178A5184405}"/>
              </a:ext>
            </a:extLst>
          </p:cNvPr>
          <p:cNvSpPr/>
          <p:nvPr/>
        </p:nvSpPr>
        <p:spPr>
          <a:xfrm>
            <a:off x="5822797" y="4090492"/>
            <a:ext cx="1937446" cy="231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3F577D1-6150-44C4-A712-46CB11A102BE}"/>
              </a:ext>
            </a:extLst>
          </p:cNvPr>
          <p:cNvSpPr/>
          <p:nvPr/>
        </p:nvSpPr>
        <p:spPr>
          <a:xfrm>
            <a:off x="5890461" y="4115182"/>
            <a:ext cx="164957" cy="164957"/>
          </a:xfrm>
          <a:prstGeom prst="ellipse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1" name="모서리가 둥근 직사각형 151">
            <a:extLst>
              <a:ext uri="{FF2B5EF4-FFF2-40B4-BE49-F238E27FC236}">
                <a16:creationId xmlns:a16="http://schemas.microsoft.com/office/drawing/2014/main" id="{363ECCC1-4F7B-4DB7-A68F-088768F4A30C}"/>
              </a:ext>
            </a:extLst>
          </p:cNvPr>
          <p:cNvSpPr/>
          <p:nvPr/>
        </p:nvSpPr>
        <p:spPr>
          <a:xfrm>
            <a:off x="5824965" y="4979835"/>
            <a:ext cx="2576987" cy="2853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A096BE18-B127-43E6-B9BB-4E3D716FE236}"/>
              </a:ext>
            </a:extLst>
          </p:cNvPr>
          <p:cNvSpPr/>
          <p:nvPr/>
        </p:nvSpPr>
        <p:spPr>
          <a:xfrm>
            <a:off x="5851777" y="5033030"/>
            <a:ext cx="164957" cy="164957"/>
          </a:xfrm>
          <a:prstGeom prst="ellipse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8" name="모서리가 둥근 직사각형 148">
            <a:extLst>
              <a:ext uri="{FF2B5EF4-FFF2-40B4-BE49-F238E27FC236}">
                <a16:creationId xmlns:a16="http://schemas.microsoft.com/office/drawing/2014/main" id="{1ECC38F4-A883-4B0A-9561-1C35566B8FB6}"/>
              </a:ext>
            </a:extLst>
          </p:cNvPr>
          <p:cNvSpPr/>
          <p:nvPr/>
        </p:nvSpPr>
        <p:spPr>
          <a:xfrm>
            <a:off x="3906354" y="3130800"/>
            <a:ext cx="1991502" cy="25628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68" name="TextBox 167"/>
          <p:cNvSpPr txBox="1"/>
          <p:nvPr/>
        </p:nvSpPr>
        <p:spPr>
          <a:xfrm>
            <a:off x="3644608" y="3116230"/>
            <a:ext cx="2048958" cy="3570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600" b="1" spc="50" dirty="0">
                <a:solidFill>
                  <a:srgbClr val="33105D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How to implement </a:t>
            </a:r>
            <a:endParaRPr lang="ko-KR" altLang="en-US" sz="1600" b="1" spc="50" dirty="0">
              <a:solidFill>
                <a:srgbClr val="33105D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433AC7E-45B4-4BC5-8AF6-63ABB57C5E94}"/>
              </a:ext>
            </a:extLst>
          </p:cNvPr>
          <p:cNvSpPr/>
          <p:nvPr/>
        </p:nvSpPr>
        <p:spPr>
          <a:xfrm>
            <a:off x="5696957" y="3175014"/>
            <a:ext cx="164957" cy="164957"/>
          </a:xfrm>
          <a:prstGeom prst="ellipse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4" name="모서리가 둥근 직사각형 149">
            <a:extLst>
              <a:ext uri="{FF2B5EF4-FFF2-40B4-BE49-F238E27FC236}">
                <a16:creationId xmlns:a16="http://schemas.microsoft.com/office/drawing/2014/main" id="{1011AD71-01FA-47B2-86ED-E88AED7957B1}"/>
              </a:ext>
            </a:extLst>
          </p:cNvPr>
          <p:cNvSpPr/>
          <p:nvPr/>
        </p:nvSpPr>
        <p:spPr>
          <a:xfrm>
            <a:off x="5782664" y="5807523"/>
            <a:ext cx="1584920" cy="29174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6C559A40-04C7-4D26-A7BE-24103A80A968}"/>
              </a:ext>
            </a:extLst>
          </p:cNvPr>
          <p:cNvSpPr/>
          <p:nvPr/>
        </p:nvSpPr>
        <p:spPr>
          <a:xfrm>
            <a:off x="5836040" y="5864884"/>
            <a:ext cx="164957" cy="164957"/>
          </a:xfrm>
          <a:prstGeom prst="ellipse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B9C38B0-E879-4574-8F68-7807284F6630}"/>
              </a:ext>
            </a:extLst>
          </p:cNvPr>
          <p:cNvSpPr txBox="1"/>
          <p:nvPr/>
        </p:nvSpPr>
        <p:spPr>
          <a:xfrm>
            <a:off x="6092270" y="5800841"/>
            <a:ext cx="806631" cy="390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b="1" spc="50" dirty="0">
                <a:solidFill>
                  <a:srgbClr val="33105D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Q &amp; A</a:t>
            </a:r>
            <a:endParaRPr lang="ko-KR" altLang="en-US" b="1" spc="50" dirty="0">
              <a:solidFill>
                <a:srgbClr val="33105D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7" name="모서리가 둥근 직사각형 151">
            <a:extLst>
              <a:ext uri="{FF2B5EF4-FFF2-40B4-BE49-F238E27FC236}">
                <a16:creationId xmlns:a16="http://schemas.microsoft.com/office/drawing/2014/main" id="{D1744A53-4062-4C69-8568-C0080E752C3C}"/>
              </a:ext>
            </a:extLst>
          </p:cNvPr>
          <p:cNvSpPr/>
          <p:nvPr/>
        </p:nvSpPr>
        <p:spPr>
          <a:xfrm>
            <a:off x="3571379" y="2242411"/>
            <a:ext cx="2322822" cy="22940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DD812C1-CD96-4FBB-97A3-E791C472B194}"/>
              </a:ext>
            </a:extLst>
          </p:cNvPr>
          <p:cNvSpPr/>
          <p:nvPr/>
        </p:nvSpPr>
        <p:spPr>
          <a:xfrm>
            <a:off x="5702001" y="2267101"/>
            <a:ext cx="164957" cy="164957"/>
          </a:xfrm>
          <a:prstGeom prst="ellipse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F530942-067D-467F-B918-2B4CEA0B68E6}"/>
              </a:ext>
            </a:extLst>
          </p:cNvPr>
          <p:cNvSpPr txBox="1"/>
          <p:nvPr/>
        </p:nvSpPr>
        <p:spPr>
          <a:xfrm>
            <a:off x="3193975" y="2202655"/>
            <a:ext cx="2515432" cy="3570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600" b="1" spc="50" dirty="0">
                <a:solidFill>
                  <a:srgbClr val="33105D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Background knowledge </a:t>
            </a:r>
            <a:endParaRPr lang="ko-KR" altLang="en-US" sz="1600" b="1" spc="50" dirty="0">
              <a:solidFill>
                <a:srgbClr val="33105D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09AF1347-7660-D445-B92F-843C1F529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5211" y="6136993"/>
            <a:ext cx="2286000" cy="581025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5AAE4F97-DDB7-2140-97F3-2C87EBC1D40B}"/>
              </a:ext>
            </a:extLst>
          </p:cNvPr>
          <p:cNvSpPr txBox="1"/>
          <p:nvPr/>
        </p:nvSpPr>
        <p:spPr>
          <a:xfrm>
            <a:off x="6055418" y="4019149"/>
            <a:ext cx="1212190" cy="3570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600" b="1" spc="50" dirty="0">
                <a:solidFill>
                  <a:srgbClr val="33105D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Algorithm </a:t>
            </a:r>
            <a:endParaRPr lang="ko-KR" altLang="en-US" sz="1600" b="1" spc="50" dirty="0">
              <a:solidFill>
                <a:srgbClr val="33105D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AA560FD-E78C-224E-B3EF-D8B81D187E39}"/>
              </a:ext>
            </a:extLst>
          </p:cNvPr>
          <p:cNvSpPr txBox="1"/>
          <p:nvPr/>
        </p:nvSpPr>
        <p:spPr>
          <a:xfrm>
            <a:off x="6058310" y="4944494"/>
            <a:ext cx="1303562" cy="3570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600" b="1" spc="50" dirty="0">
                <a:solidFill>
                  <a:srgbClr val="33105D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Conclusion </a:t>
            </a:r>
            <a:endParaRPr lang="ko-KR" altLang="en-US" sz="1600" b="1" spc="50" dirty="0">
              <a:solidFill>
                <a:srgbClr val="33105D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5" name="모서리가 둥근 직사각형 151">
            <a:extLst>
              <a:ext uri="{FF2B5EF4-FFF2-40B4-BE49-F238E27FC236}">
                <a16:creationId xmlns:a16="http://schemas.microsoft.com/office/drawing/2014/main" id="{A7E9853E-38CF-0542-B204-94D443E582FF}"/>
              </a:ext>
            </a:extLst>
          </p:cNvPr>
          <p:cNvSpPr/>
          <p:nvPr/>
        </p:nvSpPr>
        <p:spPr>
          <a:xfrm>
            <a:off x="3546443" y="1492037"/>
            <a:ext cx="2322822" cy="22940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09137BB-6944-AA45-B37B-3EEA6DF30520}"/>
              </a:ext>
            </a:extLst>
          </p:cNvPr>
          <p:cNvSpPr/>
          <p:nvPr/>
        </p:nvSpPr>
        <p:spPr>
          <a:xfrm>
            <a:off x="5677065" y="1516727"/>
            <a:ext cx="164957" cy="164957"/>
          </a:xfrm>
          <a:prstGeom prst="ellipse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3982573" y="1469608"/>
            <a:ext cx="1609736" cy="390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b="1" spc="50" dirty="0">
                <a:solidFill>
                  <a:srgbClr val="33105D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Introduction </a:t>
            </a:r>
            <a:endParaRPr lang="ko-KR" altLang="en-US" b="1" spc="50" dirty="0">
              <a:solidFill>
                <a:srgbClr val="33105D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079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152" y="271807"/>
            <a:ext cx="6279243" cy="1138895"/>
          </a:xfrm>
        </p:spPr>
        <p:txBody>
          <a:bodyPr>
            <a:normAutofit/>
          </a:bodyPr>
          <a:lstStyle/>
          <a:p>
            <a:r>
              <a:rPr lang="en-US" altLang="ko-KR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Introduction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8684B74-FA94-7E45-A7EB-543B9C927FDA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C1AE207-3A01-0743-B1B0-4C5D323A605F}"/>
              </a:ext>
            </a:extLst>
          </p:cNvPr>
          <p:cNvSpPr txBox="1">
            <a:spLocks/>
          </p:cNvSpPr>
          <p:nvPr/>
        </p:nvSpPr>
        <p:spPr>
          <a:xfrm>
            <a:off x="412408" y="1573305"/>
            <a:ext cx="11367184" cy="44322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2400" b="1" dirty="0"/>
              <a:t>목표</a:t>
            </a:r>
            <a:endParaRPr lang="en-US" altLang="ko-KR" sz="24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400" dirty="0"/>
              <a:t>  - </a:t>
            </a:r>
            <a:r>
              <a:rPr lang="ko-KR" altLang="en-US" sz="2000" dirty="0"/>
              <a:t>바라보는 시점을 반영하여 해당 오피스 교수님의 얼굴을 영상의 특정 위치에 출력</a:t>
            </a:r>
          </a:p>
          <a:p>
            <a:pPr>
              <a:lnSpc>
                <a:spcPct val="100000"/>
              </a:lnSpc>
            </a:pPr>
            <a:endParaRPr lang="en-US" altLang="ko-KR" sz="2400" b="1" dirty="0"/>
          </a:p>
          <a:p>
            <a:pPr>
              <a:lnSpc>
                <a:spcPct val="100000"/>
              </a:lnSpc>
            </a:pPr>
            <a:r>
              <a:rPr lang="ko-KR" altLang="en-US" sz="2400" b="1" dirty="0"/>
              <a:t>의의</a:t>
            </a:r>
            <a:endParaRPr lang="en-US" altLang="ko-KR" sz="2400" b="1" dirty="0"/>
          </a:p>
          <a:p>
            <a:pPr>
              <a:lnSpc>
                <a:spcPct val="100000"/>
              </a:lnSpc>
            </a:pPr>
            <a:r>
              <a:rPr lang="en-US" altLang="ko-KR" sz="100" b="1" dirty="0"/>
              <a:t>dd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2400" dirty="0"/>
              <a:t> </a:t>
            </a:r>
            <a:r>
              <a:rPr lang="ko-KR" altLang="en-US" sz="2400" dirty="0"/>
              <a:t> </a:t>
            </a:r>
            <a:r>
              <a:rPr lang="en-US" altLang="ko-KR" sz="2400" dirty="0"/>
              <a:t>- </a:t>
            </a:r>
            <a:r>
              <a:rPr lang="ko-KR" altLang="en-US" sz="2000" dirty="0"/>
              <a:t>현재 활발히 </a:t>
            </a:r>
            <a:r>
              <a:rPr lang="ko-KR" altLang="en-US" sz="2000" dirty="0" err="1"/>
              <a:t>연구〮사용</a:t>
            </a:r>
            <a:r>
              <a:rPr lang="ko-KR" altLang="en-US" sz="2000" dirty="0"/>
              <a:t> 되고 있는 </a:t>
            </a:r>
            <a:r>
              <a:rPr lang="en-US" altLang="ko-KR" sz="2000" dirty="0"/>
              <a:t>AR(</a:t>
            </a:r>
            <a:r>
              <a:rPr lang="ko-KR" altLang="en-US" sz="2000" dirty="0"/>
              <a:t>증강현실</a:t>
            </a:r>
            <a:r>
              <a:rPr lang="en-US" altLang="ko-KR" sz="2000" dirty="0"/>
              <a:t>)</a:t>
            </a:r>
            <a:r>
              <a:rPr lang="ko-KR" altLang="en-US" sz="2000" dirty="0"/>
              <a:t>을 간단하게 구현</a:t>
            </a:r>
            <a:endParaRPr lang="en-US" altLang="ko-KR" sz="20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24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400" dirty="0"/>
              <a:t>  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34155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96" y="259338"/>
            <a:ext cx="1440120" cy="1138895"/>
          </a:xfrm>
        </p:spPr>
        <p:txBody>
          <a:bodyPr>
            <a:normAutofit/>
          </a:bodyPr>
          <a:lstStyle/>
          <a:p>
            <a:r>
              <a:rPr lang="en-US" altLang="ko-KR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Goal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8684B74-FA94-7E45-A7EB-543B9C927FDA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000A851A-BF60-8944-AA60-719F62599F69}"/>
              </a:ext>
            </a:extLst>
          </p:cNvPr>
          <p:cNvSpPr txBox="1">
            <a:spLocks/>
          </p:cNvSpPr>
          <p:nvPr/>
        </p:nvSpPr>
        <p:spPr>
          <a:xfrm>
            <a:off x="213400" y="1511422"/>
            <a:ext cx="2855376" cy="720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200" b="1" dirty="0"/>
              <a:t>Input image 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830B311E-D8CD-3E45-A510-7CBAF4B73C9A}"/>
              </a:ext>
            </a:extLst>
          </p:cNvPr>
          <p:cNvSpPr txBox="1">
            <a:spLocks/>
          </p:cNvSpPr>
          <p:nvPr/>
        </p:nvSpPr>
        <p:spPr>
          <a:xfrm>
            <a:off x="4350204" y="1511422"/>
            <a:ext cx="3895109" cy="7684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200" b="1" dirty="0" err="1"/>
              <a:t>DataBase</a:t>
            </a:r>
            <a:r>
              <a:rPr lang="en-US" altLang="ko-KR" sz="3200" b="1" dirty="0"/>
              <a:t>(DB)</a:t>
            </a:r>
          </a:p>
        </p:txBody>
      </p:sp>
      <p:pic>
        <p:nvPicPr>
          <p:cNvPr id="23" name="그림 22" descr="사진, 갤러리, 장면, 건물이(가) 표시된 사진&#10;&#10;&#10;&#10;자동 생성된 설명">
            <a:extLst>
              <a:ext uri="{FF2B5EF4-FFF2-40B4-BE49-F238E27FC236}">
                <a16:creationId xmlns:a16="http://schemas.microsoft.com/office/drawing/2014/main" id="{D8DE90EA-BCFA-E64A-954A-B5A911C7A2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71" b="59697"/>
          <a:stretch/>
        </p:blipFill>
        <p:spPr>
          <a:xfrm>
            <a:off x="3385842" y="2098826"/>
            <a:ext cx="4089400" cy="1689093"/>
          </a:xfrm>
          <a:prstGeom prst="rect">
            <a:avLst/>
          </a:prstGeom>
        </p:spPr>
      </p:pic>
      <p:pic>
        <p:nvPicPr>
          <p:cNvPr id="9" name="그림 8" descr="사진, 방, 장면, 건물이(가) 표시된 사진&#10;&#10;&#10;&#10;자동 생성된 설명">
            <a:extLst>
              <a:ext uri="{FF2B5EF4-FFF2-40B4-BE49-F238E27FC236}">
                <a16:creationId xmlns:a16="http://schemas.microsoft.com/office/drawing/2014/main" id="{23EF15B6-5571-314C-A2D3-164B4B0BEB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8" r="6597"/>
          <a:stretch/>
        </p:blipFill>
        <p:spPr>
          <a:xfrm>
            <a:off x="3522286" y="3787919"/>
            <a:ext cx="4089400" cy="1826307"/>
          </a:xfrm>
          <a:prstGeom prst="rect">
            <a:avLst/>
          </a:prstGeom>
        </p:spPr>
      </p:pic>
      <p:pic>
        <p:nvPicPr>
          <p:cNvPr id="11" name="그림 10" descr="실내, 냉장고, 바닥, 개체이(가) 표시된 사진&#10;&#10;&#10;&#10;자동 생성된 설명">
            <a:extLst>
              <a:ext uri="{FF2B5EF4-FFF2-40B4-BE49-F238E27FC236}">
                <a16:creationId xmlns:a16="http://schemas.microsoft.com/office/drawing/2014/main" id="{2C10419E-89DC-3347-9C9D-095327EEBFE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06" r="34722"/>
          <a:stretch/>
        </p:blipFill>
        <p:spPr>
          <a:xfrm>
            <a:off x="213400" y="2074500"/>
            <a:ext cx="2484408" cy="4512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11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96" y="259338"/>
            <a:ext cx="1440120" cy="1138895"/>
          </a:xfrm>
        </p:spPr>
        <p:txBody>
          <a:bodyPr>
            <a:normAutofit/>
          </a:bodyPr>
          <a:lstStyle/>
          <a:p>
            <a:r>
              <a:rPr lang="en-US" altLang="ko-KR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Goal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8684B74-FA94-7E45-A7EB-543B9C927FDA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 descr="사람, 넥타이, 정장, 남자이(가) 표시된 사진&#10;&#10;&#10;&#10;자동 생성된 설명">
            <a:extLst>
              <a:ext uri="{FF2B5EF4-FFF2-40B4-BE49-F238E27FC236}">
                <a16:creationId xmlns:a16="http://schemas.microsoft.com/office/drawing/2014/main" id="{AC54F28F-BCC1-9A4C-8D14-AEF22E14EE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319" y="5052592"/>
            <a:ext cx="1101180" cy="15339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FE4E3E-60BA-494C-B0EB-399FB1D39CB6}"/>
              </a:ext>
            </a:extLst>
          </p:cNvPr>
          <p:cNvSpPr txBox="1"/>
          <p:nvPr/>
        </p:nvSpPr>
        <p:spPr>
          <a:xfrm>
            <a:off x="2814419" y="3291692"/>
            <a:ext cx="12330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b="1" dirty="0"/>
              <a:t> </a:t>
            </a:r>
            <a:r>
              <a:rPr kumimoji="1" lang="en-US" altLang="ko-KR" sz="4800" b="1" dirty="0"/>
              <a:t>→ </a:t>
            </a:r>
            <a:endParaRPr kumimoji="1" lang="ko-KR" altLang="en-US" sz="4800" b="1" dirty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56565D82-D6DF-A14F-BF12-3559C8F2D18E}"/>
              </a:ext>
            </a:extLst>
          </p:cNvPr>
          <p:cNvSpPr txBox="1">
            <a:spLocks/>
          </p:cNvSpPr>
          <p:nvPr/>
        </p:nvSpPr>
        <p:spPr>
          <a:xfrm>
            <a:off x="209045" y="1489912"/>
            <a:ext cx="2855376" cy="7201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200" b="1" dirty="0"/>
              <a:t>Input image 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2B083819-98C1-9841-89DF-E2B91E05C1ED}"/>
              </a:ext>
            </a:extLst>
          </p:cNvPr>
          <p:cNvSpPr txBox="1">
            <a:spLocks/>
          </p:cNvSpPr>
          <p:nvPr/>
        </p:nvSpPr>
        <p:spPr>
          <a:xfrm>
            <a:off x="4323802" y="1544671"/>
            <a:ext cx="2104311" cy="7684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200" b="1" dirty="0"/>
              <a:t>    DB </a:t>
            </a:r>
          </a:p>
        </p:txBody>
      </p:sp>
      <p:pic>
        <p:nvPicPr>
          <p:cNvPr id="20" name="그림 19" descr="건물, 벽이(가) 표시된 사진&#10;&#10;&#10;&#10;자동 생성된 설명">
            <a:extLst>
              <a:ext uri="{FF2B5EF4-FFF2-40B4-BE49-F238E27FC236}">
                <a16:creationId xmlns:a16="http://schemas.microsoft.com/office/drawing/2014/main" id="{DEC04CA0-AAAB-9D4F-A792-C1064807EB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921" y="2094485"/>
            <a:ext cx="1929977" cy="2843138"/>
          </a:xfrm>
          <a:prstGeom prst="rect">
            <a:avLst/>
          </a:prstGeom>
        </p:spPr>
      </p:pic>
      <p:pic>
        <p:nvPicPr>
          <p:cNvPr id="21" name="그림 20" descr="실내, 냉장고, 바닥, 개체이(가) 표시된 사진&#10;&#10;&#10;&#10;자동 생성된 설명">
            <a:extLst>
              <a:ext uri="{FF2B5EF4-FFF2-40B4-BE49-F238E27FC236}">
                <a16:creationId xmlns:a16="http://schemas.microsoft.com/office/drawing/2014/main" id="{BD2DCFE8-80F0-344B-BB1B-6080E1867DE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06" r="34722"/>
          <a:stretch/>
        </p:blipFill>
        <p:spPr>
          <a:xfrm>
            <a:off x="205793" y="2074500"/>
            <a:ext cx="2484408" cy="4512038"/>
          </a:xfrm>
          <a:prstGeom prst="rect">
            <a:avLst/>
          </a:prstGeom>
        </p:spPr>
      </p:pic>
      <p:pic>
        <p:nvPicPr>
          <p:cNvPr id="12" name="그림 11" descr="바닥, 실내, 개체이(가) 표시된 사진&#10;&#10;&#10;&#10;자동 생성된 설명">
            <a:extLst>
              <a:ext uri="{FF2B5EF4-FFF2-40B4-BE49-F238E27FC236}">
                <a16:creationId xmlns:a16="http://schemas.microsoft.com/office/drawing/2014/main" id="{724EDAC5-8E9A-4E3B-89F8-5FCC9F8B68E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30" r="36163" b="3959"/>
          <a:stretch/>
        </p:blipFill>
        <p:spPr>
          <a:xfrm>
            <a:off x="7177045" y="2074499"/>
            <a:ext cx="2067708" cy="4512031"/>
          </a:xfrm>
          <a:prstGeom prst="rect">
            <a:avLst/>
          </a:prstGeom>
        </p:spPr>
      </p:pic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B8EF0F0-84C6-4DBA-A2E3-6D0CFE9F3A65}"/>
              </a:ext>
            </a:extLst>
          </p:cNvPr>
          <p:cNvSpPr txBox="1">
            <a:spLocks/>
          </p:cNvSpPr>
          <p:nvPr/>
        </p:nvSpPr>
        <p:spPr>
          <a:xfrm>
            <a:off x="7555639" y="1555337"/>
            <a:ext cx="2104311" cy="7684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3200" b="1" dirty="0"/>
              <a:t>Result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FF4577-08C4-43CA-B64B-51FD0CBF314C}"/>
              </a:ext>
            </a:extLst>
          </p:cNvPr>
          <p:cNvSpPr txBox="1"/>
          <p:nvPr/>
        </p:nvSpPr>
        <p:spPr>
          <a:xfrm>
            <a:off x="6145333" y="3291692"/>
            <a:ext cx="12330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b="1" dirty="0"/>
              <a:t> </a:t>
            </a:r>
            <a:r>
              <a:rPr kumimoji="1" lang="en-US" altLang="ko-KR" sz="4800" b="1" dirty="0"/>
              <a:t>→ </a:t>
            </a:r>
            <a:endParaRPr kumimoji="1" lang="ko-KR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330707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152" y="271807"/>
            <a:ext cx="6279243" cy="1138895"/>
          </a:xfrm>
        </p:spPr>
        <p:txBody>
          <a:bodyPr>
            <a:normAutofit fontScale="90000"/>
          </a:bodyPr>
          <a:lstStyle/>
          <a:p>
            <a:r>
              <a:rPr lang="en-US" altLang="ko-KR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Background knowledge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8684B74-FA94-7E45-A7EB-543B9C927FDA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C1AE207-3A01-0743-B1B0-4C5D323A605F}"/>
              </a:ext>
            </a:extLst>
          </p:cNvPr>
          <p:cNvSpPr txBox="1">
            <a:spLocks/>
          </p:cNvSpPr>
          <p:nvPr/>
        </p:nvSpPr>
        <p:spPr>
          <a:xfrm>
            <a:off x="412408" y="1573305"/>
            <a:ext cx="11367184" cy="44322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2400" b="1" dirty="0"/>
              <a:t>Image feature</a:t>
            </a:r>
            <a:endParaRPr lang="en-US" altLang="ko-KR" sz="24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 - </a:t>
            </a:r>
            <a:r>
              <a:rPr lang="ko-KR" altLang="en-US" sz="2000" dirty="0"/>
              <a:t>영상의 특징을 나타내는 정보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000" dirty="0"/>
              <a:t> </a:t>
            </a:r>
            <a:r>
              <a:rPr lang="en-US" altLang="ko-KR" sz="2000" dirty="0"/>
              <a:t>-</a:t>
            </a:r>
            <a:r>
              <a:rPr lang="ko-KR" altLang="en-US" sz="2000" dirty="0"/>
              <a:t> 조명</a:t>
            </a:r>
            <a:r>
              <a:rPr lang="en-US" altLang="ko-KR" sz="2000" dirty="0"/>
              <a:t>, </a:t>
            </a:r>
            <a:r>
              <a:rPr lang="ko-KR" altLang="en-US" sz="2000" dirty="0"/>
              <a:t>회전</a:t>
            </a:r>
            <a:r>
              <a:rPr lang="en-US" altLang="ko-KR" sz="2000" dirty="0"/>
              <a:t>, </a:t>
            </a:r>
            <a:r>
              <a:rPr lang="ko-KR" altLang="en-US" sz="2000" dirty="0"/>
              <a:t>크기의 영향을 적게 받아 영상처리에서 자주 활용된다</a:t>
            </a:r>
            <a:r>
              <a:rPr lang="en-US" altLang="ko-KR" sz="2000" dirty="0"/>
              <a:t>. 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2400" dirty="0"/>
          </a:p>
          <a:p>
            <a:pPr>
              <a:lnSpc>
                <a:spcPct val="100000"/>
              </a:lnSpc>
            </a:pPr>
            <a:r>
              <a:rPr lang="en-US" altLang="ko-KR" sz="2400" b="1" dirty="0"/>
              <a:t>ORB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   - orb : Fast detector + r-BRIEF descriptor  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F91DE2A-4F02-4752-9D68-98DEFE819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449" y="4911141"/>
            <a:ext cx="2867987" cy="13848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FE109A-E1BB-4369-B957-E5B0B198DB28}"/>
              </a:ext>
            </a:extLst>
          </p:cNvPr>
          <p:cNvSpPr txBox="1"/>
          <p:nvPr/>
        </p:nvSpPr>
        <p:spPr>
          <a:xfrm>
            <a:off x="4504586" y="4928294"/>
            <a:ext cx="456391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&lt;Fast detector</a:t>
            </a:r>
            <a:r>
              <a:rPr lang="ko-KR" altLang="en-US" dirty="0"/>
              <a:t>를 이용한 코너</a:t>
            </a:r>
            <a:r>
              <a:rPr lang="en-US" altLang="ko-KR" dirty="0"/>
              <a:t> </a:t>
            </a:r>
            <a:r>
              <a:rPr lang="ko-KR" altLang="en-US" dirty="0"/>
              <a:t>검출방법</a:t>
            </a:r>
            <a:r>
              <a:rPr lang="en-US" altLang="ko-KR" dirty="0"/>
              <a:t>&gt;</a:t>
            </a:r>
          </a:p>
          <a:p>
            <a:endParaRPr lang="en-US" altLang="ko-KR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반지름이 </a:t>
            </a:r>
            <a:r>
              <a:rPr lang="en-US" altLang="ko-KR" sz="1400" dirty="0"/>
              <a:t>3</a:t>
            </a:r>
            <a:r>
              <a:rPr lang="ko-KR" altLang="en-US" sz="1400" dirty="0"/>
              <a:t>인 원 상의</a:t>
            </a:r>
            <a:r>
              <a:rPr lang="en-US" altLang="ko-KR" sz="1400" dirty="0"/>
              <a:t>16</a:t>
            </a:r>
            <a:r>
              <a:rPr lang="ko-KR" altLang="en-US" sz="1400" dirty="0"/>
              <a:t>개의 </a:t>
            </a:r>
            <a:r>
              <a:rPr lang="ko-KR" altLang="en-US" sz="1400" dirty="0" err="1"/>
              <a:t>픽셀값을</a:t>
            </a:r>
            <a:r>
              <a:rPr lang="ko-KR" altLang="en-US" sz="1400" dirty="0"/>
              <a:t> 비교해 연속적으로 밝거나 어두우면 코너로 판단</a:t>
            </a:r>
            <a:endParaRPr lang="en-US" altLang="ko-KR" sz="1400" dirty="0"/>
          </a:p>
          <a:p>
            <a:endParaRPr lang="en-US" altLang="ko-KR" sz="800" dirty="0"/>
          </a:p>
          <a:p>
            <a:r>
              <a:rPr lang="en-US" altLang="ko-KR" sz="1400" dirty="0"/>
              <a:t>- 9</a:t>
            </a:r>
            <a:r>
              <a:rPr lang="ko-KR" altLang="en-US" sz="1400" dirty="0"/>
              <a:t>개의 </a:t>
            </a:r>
            <a:r>
              <a:rPr lang="ko-KR" altLang="en-US" sz="1400" dirty="0" err="1"/>
              <a:t>픽셀값이</a:t>
            </a:r>
            <a:r>
              <a:rPr lang="ko-KR" altLang="en-US" sz="1400" dirty="0"/>
              <a:t> 연속적일 때 속도가 가장 빠름</a:t>
            </a:r>
          </a:p>
        </p:txBody>
      </p:sp>
    </p:spTree>
    <p:extLst>
      <p:ext uri="{BB962C8B-B14F-4D97-AF65-F5344CB8AC3E}">
        <p14:creationId xmlns:p14="http://schemas.microsoft.com/office/powerpoint/2010/main" val="2279105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153" y="271807"/>
            <a:ext cx="5638542" cy="1138895"/>
          </a:xfrm>
        </p:spPr>
        <p:txBody>
          <a:bodyPr>
            <a:normAutofit/>
          </a:bodyPr>
          <a:lstStyle/>
          <a:p>
            <a:r>
              <a:rPr lang="en-US" altLang="ko-KR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How to implement 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8684B74-FA94-7E45-A7EB-543B9C927FDA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ED4A65A5-0B84-3E4E-8893-70670556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408" y="1573305"/>
            <a:ext cx="11367184" cy="443220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 b="1" dirty="0">
                <a:solidFill>
                  <a:srgbClr val="1F4E79"/>
                </a:solidFill>
              </a:rPr>
              <a:t>  Concept algorithm</a:t>
            </a:r>
          </a:p>
          <a:p>
            <a:pPr>
              <a:lnSpc>
                <a:spcPct val="100000"/>
              </a:lnSpc>
            </a:pPr>
            <a:endParaRPr lang="en-US" altLang="ko-KR" sz="2400" b="1" dirty="0"/>
          </a:p>
          <a:p>
            <a:pPr>
              <a:lnSpc>
                <a:spcPct val="100000"/>
              </a:lnSpc>
            </a:pPr>
            <a:r>
              <a:rPr lang="en-US" altLang="ko-KR" sz="2400" b="1" dirty="0"/>
              <a:t>Image matching by feature matching</a:t>
            </a:r>
          </a:p>
          <a:p>
            <a:pPr>
              <a:lnSpc>
                <a:spcPct val="100000"/>
              </a:lnSpc>
            </a:pPr>
            <a:endParaRPr lang="en-US" altLang="ko-KR" sz="1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   1. Input </a:t>
            </a:r>
            <a:r>
              <a:rPr lang="ko-KR" altLang="en-US" sz="2000" dirty="0"/>
              <a:t>영상과 </a:t>
            </a:r>
            <a:r>
              <a:rPr lang="en-US" altLang="ko-KR" sz="2000" dirty="0"/>
              <a:t>DB </a:t>
            </a:r>
            <a:r>
              <a:rPr lang="ko-KR" altLang="en-US" sz="2000" dirty="0"/>
              <a:t>영상의 특징 추출 </a:t>
            </a:r>
            <a:endParaRPr lang="en-US" altLang="ko-KR" sz="20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000" dirty="0"/>
              <a:t>   </a:t>
            </a:r>
            <a:r>
              <a:rPr lang="en-US" altLang="ko-KR" sz="2000" dirty="0"/>
              <a:t>2. DB</a:t>
            </a:r>
            <a:r>
              <a:rPr lang="ko-KR" altLang="en-US" sz="2000" dirty="0"/>
              <a:t> 영상의 특징을 </a:t>
            </a:r>
            <a:r>
              <a:rPr lang="en-US" altLang="ko-KR" sz="2000" dirty="0"/>
              <a:t>Input </a:t>
            </a:r>
            <a:r>
              <a:rPr lang="ko-KR" altLang="en-US" sz="2000" dirty="0"/>
              <a:t>영상의 특징과</a:t>
            </a:r>
            <a:r>
              <a:rPr lang="en-US" altLang="ko-KR" sz="2000" dirty="0"/>
              <a:t> </a:t>
            </a:r>
            <a:r>
              <a:rPr lang="ko-KR" altLang="en-US" sz="2000" dirty="0"/>
              <a:t>매칭</a:t>
            </a:r>
            <a:endParaRPr lang="en-US" altLang="ko-KR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   3. Feature matching</a:t>
            </a:r>
            <a:r>
              <a:rPr lang="ko-KR" altLang="en-US" sz="2000" dirty="0"/>
              <a:t>의 결과로 유사성 판단</a:t>
            </a:r>
            <a:endParaRPr lang="ko-KR" altLang="en-US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293223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95" y="259338"/>
            <a:ext cx="8684547" cy="1138895"/>
          </a:xfrm>
        </p:spPr>
        <p:txBody>
          <a:bodyPr>
            <a:normAutofit/>
          </a:bodyPr>
          <a:lstStyle/>
          <a:p>
            <a:r>
              <a:rPr lang="en-US" altLang="ko-KR" sz="40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Algorithm - </a:t>
            </a:r>
            <a:r>
              <a:rPr lang="en-US" altLang="ko-KR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1. DB</a:t>
            </a:r>
            <a:r>
              <a:rPr lang="ko-KR" altLang="en-US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영상의 </a:t>
            </a:r>
            <a:r>
              <a:rPr lang="ko-KR" altLang="en-US" sz="2400" b="1" spc="50" dirty="0" err="1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특징점</a:t>
            </a:r>
            <a:r>
              <a:rPr lang="ko-KR" altLang="en-US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 추출 </a:t>
            </a:r>
            <a:endParaRPr lang="ko-KR" altLang="en-US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8684B74-FA94-7E45-A7EB-543B9C927FDA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9DD8A43-B47D-4847-87FF-7D0038D07C69}"/>
              </a:ext>
            </a:extLst>
          </p:cNvPr>
          <p:cNvSpPr txBox="1"/>
          <p:nvPr/>
        </p:nvSpPr>
        <p:spPr>
          <a:xfrm>
            <a:off x="5676719" y="2062220"/>
            <a:ext cx="482422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kumimoji="1" lang="ko-KR" altLang="en-US" sz="2400" b="1" dirty="0"/>
              <a:t>전처리</a:t>
            </a:r>
            <a:r>
              <a:rPr kumimoji="1" lang="ko-KR" altLang="en-US" sz="2400" dirty="0"/>
              <a:t> </a:t>
            </a:r>
            <a:endParaRPr kumimoji="1" lang="en-US" altLang="ko-KR" sz="2400" dirty="0"/>
          </a:p>
          <a:p>
            <a:r>
              <a:rPr kumimoji="1" lang="ko-KR" altLang="en-US" sz="2400" dirty="0"/>
              <a:t>    </a:t>
            </a:r>
            <a:r>
              <a:rPr kumimoji="1" lang="en-US" altLang="ko-KR" sz="2400" dirty="0"/>
              <a:t>- </a:t>
            </a:r>
            <a:r>
              <a:rPr kumimoji="1" lang="ko-KR" altLang="en-US" sz="2400" dirty="0"/>
              <a:t>이미지 크기 조정 </a:t>
            </a:r>
            <a:r>
              <a:rPr kumimoji="1" lang="en-US" altLang="ko-KR" sz="1600" dirty="0"/>
              <a:t>[Size(350,700)]</a:t>
            </a:r>
          </a:p>
          <a:p>
            <a:r>
              <a:rPr kumimoji="1" lang="ko-KR" altLang="en-US" sz="2400" dirty="0"/>
              <a:t>         </a:t>
            </a:r>
            <a:r>
              <a:rPr kumimoji="1" lang="ko-KR" altLang="en-US" sz="2000" dirty="0"/>
              <a:t>→ 더 정확한 </a:t>
            </a:r>
            <a:r>
              <a:rPr kumimoji="1" lang="ko-KR" altLang="en-US" sz="2000" dirty="0" err="1"/>
              <a:t>특징점</a:t>
            </a:r>
            <a:r>
              <a:rPr kumimoji="1" lang="ko-KR" altLang="en-US" sz="2000" dirty="0"/>
              <a:t> 검출 가능</a:t>
            </a:r>
            <a:r>
              <a:rPr kumimoji="1" lang="ko-KR" altLang="en-US" sz="2400" dirty="0"/>
              <a:t> </a:t>
            </a:r>
            <a:endParaRPr kumimoji="1" lang="en-US" altLang="ko-KR" sz="2400" dirty="0"/>
          </a:p>
          <a:p>
            <a:endParaRPr kumimoji="1" lang="en-US" altLang="ko-KR" sz="2400" dirty="0"/>
          </a:p>
          <a:p>
            <a:endParaRPr kumimoji="1" lang="en-US" altLang="ko-KR" sz="2400" dirty="0"/>
          </a:p>
          <a:p>
            <a:r>
              <a:rPr kumimoji="1" lang="en-US" altLang="ko-KR" sz="2400" b="1" dirty="0"/>
              <a:t>2. </a:t>
            </a:r>
            <a:r>
              <a:rPr kumimoji="1" lang="ko-KR" altLang="en-US" sz="2400" b="1" dirty="0"/>
              <a:t>영상의 </a:t>
            </a:r>
            <a:r>
              <a:rPr kumimoji="1" lang="ko-KR" altLang="en-US" sz="2400" b="1" dirty="0" err="1"/>
              <a:t>특징점</a:t>
            </a:r>
            <a:r>
              <a:rPr kumimoji="1" lang="en-US" altLang="ko-KR" sz="2400" b="1" dirty="0"/>
              <a:t>(</a:t>
            </a:r>
            <a:r>
              <a:rPr kumimoji="1" lang="en-US" altLang="ko-KR" sz="2400" b="1" dirty="0" err="1"/>
              <a:t>keypoint</a:t>
            </a:r>
            <a:r>
              <a:rPr kumimoji="1" lang="en-US" altLang="ko-KR" sz="2400" b="1" dirty="0"/>
              <a:t>)</a:t>
            </a:r>
            <a:r>
              <a:rPr kumimoji="1" lang="ko-KR" altLang="en-US" sz="2400" b="1" dirty="0"/>
              <a:t> 검출</a:t>
            </a:r>
            <a:endParaRPr kumimoji="1" lang="en-US" altLang="ko-KR" sz="2400" b="1" dirty="0"/>
          </a:p>
          <a:p>
            <a:r>
              <a:rPr kumimoji="1" lang="en-US" altLang="ko-KR" sz="2400" dirty="0"/>
              <a:t>    - ORB </a:t>
            </a:r>
            <a:r>
              <a:rPr lang="en-US" altLang="ko-KR" sz="2400" dirty="0"/>
              <a:t>extractor &amp; descriptor</a:t>
            </a:r>
            <a:r>
              <a:rPr kumimoji="1" lang="en-US" altLang="ko-KR" sz="2400" dirty="0"/>
              <a:t>  </a:t>
            </a:r>
            <a:endParaRPr kumimoji="1" lang="ko-KR" altLang="en-US" sz="2400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C8662BF-435B-4A0C-9749-FAD5CC8A97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218" y="4066521"/>
            <a:ext cx="1396061" cy="193899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D558435-3B1A-4C8A-82A8-C83BD25336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525" y="4066521"/>
            <a:ext cx="1314377" cy="193899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AF80956-0822-4F7A-8338-23C391E487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35" y="4066521"/>
            <a:ext cx="1314376" cy="1938992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21BA8C57-5408-4D7C-A4AC-ADFEED9ED19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218" y="1924600"/>
            <a:ext cx="1401063" cy="2076612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73C616AE-6BB2-4970-84F2-8BBC4AD234D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34" y="1924599"/>
            <a:ext cx="1314376" cy="2076613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C777FBEF-2051-47A5-B0D5-572EEEA1688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525" y="1924599"/>
            <a:ext cx="1314377" cy="207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4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63361-2804-4065-AEA3-97CF78C2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95" y="259338"/>
            <a:ext cx="8684547" cy="1138895"/>
          </a:xfrm>
        </p:spPr>
        <p:txBody>
          <a:bodyPr>
            <a:normAutofit/>
          </a:bodyPr>
          <a:lstStyle/>
          <a:p>
            <a:r>
              <a:rPr lang="en-US" altLang="ko-KR" sz="40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Algorithm - </a:t>
            </a:r>
            <a:r>
              <a:rPr lang="en-US" altLang="ko-KR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2. Input </a:t>
            </a:r>
            <a:r>
              <a:rPr lang="ko-KR" altLang="en-US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영상의 </a:t>
            </a:r>
            <a:r>
              <a:rPr lang="ko-KR" altLang="en-US" sz="2400" b="1" spc="50" dirty="0" err="1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특징점</a:t>
            </a:r>
            <a:r>
              <a:rPr lang="ko-KR" altLang="en-US" sz="2400" b="1" spc="50" dirty="0">
                <a:solidFill>
                  <a:schemeClr val="accent1">
                    <a:lumMod val="50000"/>
                  </a:schemeClr>
                </a:solidFill>
                <a:ea typeface="나눔스퀘어" panose="020B0600000101010101" pitchFamily="50" charset="-127"/>
              </a:rPr>
              <a:t> 추출 </a:t>
            </a:r>
            <a:endParaRPr lang="ko-KR" altLang="en-US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6" y="6005513"/>
            <a:ext cx="2286000" cy="581025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8684B74-FA94-7E45-A7EB-543B9C927FDA}"/>
              </a:ext>
            </a:extLst>
          </p:cNvPr>
          <p:cNvCxnSpPr>
            <a:cxnSpLocks/>
          </p:cNvCxnSpPr>
          <p:nvPr/>
        </p:nvCxnSpPr>
        <p:spPr>
          <a:xfrm>
            <a:off x="0" y="1245467"/>
            <a:ext cx="12192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9DD8A43-B47D-4847-87FF-7D0038D07C69}"/>
              </a:ext>
            </a:extLst>
          </p:cNvPr>
          <p:cNvSpPr txBox="1"/>
          <p:nvPr/>
        </p:nvSpPr>
        <p:spPr>
          <a:xfrm>
            <a:off x="5676719" y="2062220"/>
            <a:ext cx="48242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kumimoji="1" lang="ko-KR" altLang="en-US" sz="2400" b="1" dirty="0" err="1"/>
              <a:t>전처리</a:t>
            </a:r>
            <a:r>
              <a:rPr kumimoji="1" lang="ko-KR" altLang="en-US" sz="2400" b="1" dirty="0"/>
              <a:t> </a:t>
            </a:r>
            <a:endParaRPr kumimoji="1" lang="en-US" altLang="ko-KR" sz="2400" b="1" dirty="0"/>
          </a:p>
          <a:p>
            <a:pPr marL="457200" indent="-457200">
              <a:buAutoNum type="arabicPeriod"/>
            </a:pPr>
            <a:endParaRPr kumimoji="1" lang="en-US" altLang="ko-KR" sz="800" b="1" dirty="0"/>
          </a:p>
          <a:p>
            <a:r>
              <a:rPr kumimoji="1" lang="ko-KR" altLang="en-US" sz="2400" dirty="0"/>
              <a:t>    </a:t>
            </a:r>
            <a:r>
              <a:rPr kumimoji="1" lang="en-US" altLang="ko-KR" sz="2400" dirty="0"/>
              <a:t>- </a:t>
            </a:r>
            <a:r>
              <a:rPr kumimoji="1" lang="ko-KR" altLang="en-US" sz="2400" dirty="0"/>
              <a:t>이미지 크기 조정 </a:t>
            </a:r>
            <a:r>
              <a:rPr kumimoji="1" lang="en-US" altLang="ko-KR" sz="1600" dirty="0"/>
              <a:t>[Size(350,700)]</a:t>
            </a:r>
          </a:p>
          <a:p>
            <a:r>
              <a:rPr kumimoji="1" lang="ko-KR" altLang="en-US" sz="2000" dirty="0"/>
              <a:t>         → 더 정확한 </a:t>
            </a:r>
            <a:r>
              <a:rPr kumimoji="1" lang="ko-KR" altLang="en-US" sz="2000" dirty="0" err="1"/>
              <a:t>특징점</a:t>
            </a:r>
            <a:r>
              <a:rPr kumimoji="1" lang="ko-KR" altLang="en-US" sz="2000" dirty="0"/>
              <a:t> 검출 가능 </a:t>
            </a:r>
            <a:endParaRPr kumimoji="1" lang="en-US" altLang="ko-KR" sz="2000" dirty="0"/>
          </a:p>
          <a:p>
            <a:r>
              <a:rPr kumimoji="1" lang="en-US" altLang="ko-KR" sz="2400" dirty="0"/>
              <a:t>    - flip &amp; transpose</a:t>
            </a:r>
          </a:p>
          <a:p>
            <a:r>
              <a:rPr kumimoji="1" lang="en-US" altLang="ko-KR" sz="2400" dirty="0"/>
              <a:t>   </a:t>
            </a:r>
          </a:p>
          <a:p>
            <a:r>
              <a:rPr kumimoji="1" lang="en-US" altLang="ko-KR" sz="2400" b="1" dirty="0"/>
              <a:t>2. </a:t>
            </a:r>
            <a:r>
              <a:rPr kumimoji="1" lang="ko-KR" altLang="en-US" sz="2400" b="1" dirty="0"/>
              <a:t>영상의 </a:t>
            </a:r>
            <a:r>
              <a:rPr kumimoji="1" lang="ko-KR" altLang="en-US" sz="2400" b="1" dirty="0" err="1"/>
              <a:t>특징점</a:t>
            </a:r>
            <a:r>
              <a:rPr kumimoji="1" lang="en-US" altLang="ko-KR" sz="2400" b="1" dirty="0"/>
              <a:t>(</a:t>
            </a:r>
            <a:r>
              <a:rPr kumimoji="1" lang="en-US" altLang="ko-KR" sz="2400" b="1" dirty="0" err="1"/>
              <a:t>keypoint</a:t>
            </a:r>
            <a:r>
              <a:rPr kumimoji="1" lang="en-US" altLang="ko-KR" sz="2400" b="1" dirty="0"/>
              <a:t>)</a:t>
            </a:r>
            <a:r>
              <a:rPr kumimoji="1" lang="ko-KR" altLang="en-US" sz="2400" b="1" dirty="0"/>
              <a:t> 검출</a:t>
            </a:r>
            <a:endParaRPr kumimoji="1" lang="en-US" altLang="ko-KR" sz="2400" b="1" dirty="0"/>
          </a:p>
          <a:p>
            <a:endParaRPr kumimoji="1" lang="en-US" altLang="ko-KR" sz="800" b="1" dirty="0"/>
          </a:p>
          <a:p>
            <a:r>
              <a:rPr kumimoji="1" lang="en-US" altLang="ko-KR" sz="2400" dirty="0"/>
              <a:t>    - ORB </a:t>
            </a:r>
            <a:r>
              <a:rPr lang="en-US" altLang="ko-KR" sz="2400" dirty="0"/>
              <a:t>extractor &amp; descriptor</a:t>
            </a:r>
            <a:r>
              <a:rPr kumimoji="1" lang="en-US" altLang="ko-KR" sz="2400" dirty="0"/>
              <a:t>  </a:t>
            </a:r>
            <a:endParaRPr kumimoji="1" lang="ko-KR" altLang="en-US" sz="2400" dirty="0"/>
          </a:p>
        </p:txBody>
      </p:sp>
      <p:pic>
        <p:nvPicPr>
          <p:cNvPr id="12" name="그림 11" descr="캐비닛, 실내, 벽, 주방이(가) 표시된 사진&#10;&#10;&#10;&#10;자동 생성된 설명">
            <a:extLst>
              <a:ext uri="{FF2B5EF4-FFF2-40B4-BE49-F238E27FC236}">
                <a16:creationId xmlns:a16="http://schemas.microsoft.com/office/drawing/2014/main" id="{57B45236-EFBA-48EE-A812-80D23C1FB8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45" b="-1463"/>
          <a:stretch/>
        </p:blipFill>
        <p:spPr>
          <a:xfrm>
            <a:off x="779522" y="1813609"/>
            <a:ext cx="3534516" cy="419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534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{B0C917A1-0E14-3143-834B-D0F32A0148AE}tf10001119</Template>
  <TotalTime>1889</TotalTime>
  <Words>631</Words>
  <Application>Microsoft Office PowerPoint</Application>
  <PresentationFormat>와이드스크린</PresentationFormat>
  <Paragraphs>141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Apple SD Gothic Neo</vt:lpstr>
      <vt:lpstr>나눔스퀘어 ExtraBold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Introduction</vt:lpstr>
      <vt:lpstr>Goal</vt:lpstr>
      <vt:lpstr>Goal</vt:lpstr>
      <vt:lpstr>Background knowledge</vt:lpstr>
      <vt:lpstr>How to implement </vt:lpstr>
      <vt:lpstr>Algorithm - 1. DB영상의 특징점 추출 </vt:lpstr>
      <vt:lpstr>Algorithm - 2. Input 영상의 특징점 추출 </vt:lpstr>
      <vt:lpstr>Algorithm - 3. Image matching</vt:lpstr>
      <vt:lpstr>Algorithm - 3. Image matching</vt:lpstr>
      <vt:lpstr>PowerPoint 프레젠테이션</vt:lpstr>
      <vt:lpstr>Algorithm - 4. Print face Image on Door </vt:lpstr>
      <vt:lpstr>Algorithm - 4. Print face Image on Door </vt:lpstr>
      <vt:lpstr>PowerPoint 프레젠테이션</vt:lpstr>
      <vt:lpstr>PowerPoint 프레젠테이션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hyunjun kim</cp:lastModifiedBy>
  <cp:revision>176</cp:revision>
  <dcterms:created xsi:type="dcterms:W3CDTF">2019-01-18T07:36:10Z</dcterms:created>
  <dcterms:modified xsi:type="dcterms:W3CDTF">2019-01-23T15:34:02Z</dcterms:modified>
</cp:coreProperties>
</file>

<file path=docProps/thumbnail.jpeg>
</file>